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523" r:id="rId3"/>
    <p:sldId id="519" r:id="rId4"/>
    <p:sldId id="474" r:id="rId5"/>
    <p:sldId id="522" r:id="rId6"/>
    <p:sldId id="504" r:id="rId7"/>
    <p:sldId id="505" r:id="rId8"/>
    <p:sldId id="515" r:id="rId9"/>
    <p:sldId id="434" r:id="rId10"/>
    <p:sldId id="516" r:id="rId11"/>
    <p:sldId id="529" r:id="rId12"/>
    <p:sldId id="530" r:id="rId13"/>
    <p:sldId id="520" r:id="rId14"/>
    <p:sldId id="476" r:id="rId15"/>
    <p:sldId id="473" r:id="rId16"/>
    <p:sldId id="488" r:id="rId17"/>
    <p:sldId id="500" r:id="rId18"/>
    <p:sldId id="424" r:id="rId19"/>
    <p:sldId id="513" r:id="rId20"/>
    <p:sldId id="514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9" r:id="rId33"/>
    <p:sldId id="560" r:id="rId34"/>
    <p:sldId id="561" r:id="rId35"/>
    <p:sldId id="562" r:id="rId36"/>
    <p:sldId id="517" r:id="rId37"/>
    <p:sldId id="502" r:id="rId38"/>
    <p:sldId id="532" r:id="rId39"/>
    <p:sldId id="566" r:id="rId40"/>
    <p:sldId id="563" r:id="rId41"/>
    <p:sldId id="536" r:id="rId42"/>
    <p:sldId id="533" r:id="rId43"/>
    <p:sldId id="537" r:id="rId44"/>
    <p:sldId id="539" r:id="rId45"/>
    <p:sldId id="541" r:id="rId46"/>
    <p:sldId id="540" r:id="rId47"/>
    <p:sldId id="542" r:id="rId48"/>
    <p:sldId id="543" r:id="rId49"/>
    <p:sldId id="544" r:id="rId50"/>
    <p:sldId id="545" r:id="rId51"/>
    <p:sldId id="538" r:id="rId52"/>
    <p:sldId id="310" r:id="rId53"/>
    <p:sldId id="503" r:id="rId54"/>
    <p:sldId id="311" r:id="rId55"/>
    <p:sldId id="312" r:id="rId56"/>
    <p:sldId id="331" r:id="rId57"/>
    <p:sldId id="319" r:id="rId58"/>
    <p:sldId id="564" r:id="rId59"/>
    <p:sldId id="565" r:id="rId60"/>
    <p:sldId id="546" r:id="rId61"/>
    <p:sldId id="534" r:id="rId62"/>
    <p:sldId id="531" r:id="rId63"/>
    <p:sldId id="480" r:id="rId64"/>
    <p:sldId id="518" r:id="rId65"/>
    <p:sldId id="469" r:id="rId66"/>
    <p:sldId id="463" r:id="rId67"/>
    <p:sldId id="408" r:id="rId68"/>
    <p:sldId id="292" r:id="rId6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1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8FF"/>
    <a:srgbClr val="0092FF"/>
    <a:srgbClr val="4D110A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>
        <p:scale>
          <a:sx n="105" d="100"/>
          <a:sy n="105" d="100"/>
        </p:scale>
        <p:origin x="8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4C69D5-F74A-DE42-A4A9-9743A043B897}">
      <dgm:prSet phldrT="[Text]" custT="1"/>
      <dgm:spPr/>
      <dgm:t>
        <a:bodyPr/>
        <a:lstStyle/>
        <a:p>
          <a:r>
            <a:rPr lang="en-US" sz="1400" dirty="0"/>
            <a:t>Define (equity)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32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1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400" dirty="0"/>
            <a:t>Understand </a:t>
          </a:r>
        </a:p>
        <a:p>
          <a:r>
            <a:rPr lang="en-US" sz="1400" dirty="0"/>
            <a:t>(root causes)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32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100"/>
        </a:p>
      </dgm:t>
    </dgm:pt>
    <dgm:pt modelId="{B191545B-C2EF-D549-93F3-60F7B477C592}">
      <dgm:prSet phldrT="[Text]" custT="1"/>
      <dgm:spPr/>
      <dgm:t>
        <a:bodyPr/>
        <a:lstStyle/>
        <a:p>
          <a:r>
            <a:rPr lang="en-US" sz="1400" dirty="0"/>
            <a:t>Improve (fairness)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32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100"/>
        </a:p>
      </dgm:t>
    </dgm:pt>
    <dgm:pt modelId="{9B490C4E-018E-4E4C-9123-6DEC25A017B8}">
      <dgm:prSet phldrT="[Text]" custT="1"/>
      <dgm:spPr/>
      <dgm:t>
        <a:bodyPr/>
        <a:lstStyle/>
        <a:p>
          <a:r>
            <a:rPr lang="en-US" sz="1400" dirty="0"/>
            <a:t>Measure/</a:t>
          </a:r>
          <a:br>
            <a:rPr lang="en-US" sz="1400" dirty="0"/>
          </a:br>
          <a:r>
            <a:rPr lang="en-US" sz="1400" dirty="0"/>
            <a:t>Detect (bias)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32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100"/>
        </a:p>
      </dgm:t>
    </dgm:pt>
    <dgm:pt modelId="{F987D459-6E09-684C-8F26-50EC6B3426A1}">
      <dgm:prSet phldrT="[Text]" custT="1"/>
      <dgm:spPr/>
      <dgm:t>
        <a:bodyPr/>
        <a:lstStyle/>
        <a:p>
          <a:r>
            <a:rPr lang="en-US" sz="1400" dirty="0"/>
            <a:t>Mitigate </a:t>
          </a:r>
        </a:p>
        <a:p>
          <a:r>
            <a:rPr lang="en-US" sz="1400" dirty="0"/>
            <a:t>(the impact)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32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100"/>
        </a:p>
      </dgm:t>
    </dgm:pt>
    <dgm:pt modelId="{9DD172E8-7491-784E-A583-359EB46D415E}">
      <dgm:prSet phldrT="[Text]" custT="1"/>
      <dgm:spPr/>
      <dgm:t>
        <a:bodyPr/>
        <a:lstStyle/>
        <a:p>
          <a:r>
            <a:rPr lang="en-US" sz="1400" dirty="0"/>
            <a:t>Monitor/</a:t>
          </a:r>
        </a:p>
        <a:p>
          <a:r>
            <a:rPr lang="en-US" sz="1400" dirty="0"/>
            <a:t>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32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3200"/>
        </a:p>
      </dgm:t>
    </dgm:pt>
    <dgm:pt modelId="{7BBE13E3-E421-4145-AB70-B96F650DFBB6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F8B96D9C-2BA0-EF4A-A583-8168629764AC}" type="pres">
      <dgm:prSet presAssocID="{BB4C69D5-F74A-DE42-A4A9-9743A043B897}" presName="node" presStyleLbl="node1" presStyleIdx="0" presStyleCnt="6" custLinFactNeighborX="16792" custLinFactNeighborY="1399">
        <dgm:presLayoutVars>
          <dgm:bulletEnabled val="1"/>
        </dgm:presLayoutVars>
      </dgm:prSet>
      <dgm:spPr/>
    </dgm:pt>
    <dgm:pt modelId="{B92F8C7D-3B01-B44D-B38A-500A1C155DB2}" type="pres">
      <dgm:prSet presAssocID="{B2CAD2C6-08C9-DA49-8168-CBE4E2AFD68C}" presName="sibTrans" presStyleLbl="sibTrans2D1" presStyleIdx="0" presStyleCnt="5"/>
      <dgm:spPr/>
    </dgm:pt>
    <dgm:pt modelId="{C559950D-B5ED-2148-ADF2-0269020A7764}" type="pres">
      <dgm:prSet presAssocID="{B2CAD2C6-08C9-DA49-8168-CBE4E2AFD68C}" presName="connectorText" presStyleLbl="sibTrans2D1" presStyleIdx="0" presStyleCnt="5"/>
      <dgm:spPr/>
    </dgm:pt>
    <dgm:pt modelId="{CDA4F1D8-3380-6543-8E3A-3CF88CC10825}" type="pres">
      <dgm:prSet presAssocID="{9B490C4E-018E-4E4C-9123-6DEC25A017B8}" presName="node" presStyleLbl="node1" presStyleIdx="1" presStyleCnt="6">
        <dgm:presLayoutVars>
          <dgm:bulletEnabled val="1"/>
        </dgm:presLayoutVars>
      </dgm:prSet>
      <dgm:spPr/>
    </dgm:pt>
    <dgm:pt modelId="{9C732234-CA65-024C-9B34-A5696972D5D3}" type="pres">
      <dgm:prSet presAssocID="{360C0EBC-C8A7-7D48-BB21-C963F33A394E}" presName="sibTrans" presStyleLbl="sibTrans2D1" presStyleIdx="1" presStyleCnt="5"/>
      <dgm:spPr/>
    </dgm:pt>
    <dgm:pt modelId="{6B30B996-9D1E-7B4E-AA9E-A29DE67AC157}" type="pres">
      <dgm:prSet presAssocID="{360C0EBC-C8A7-7D48-BB21-C963F33A394E}" presName="connectorText" presStyleLbl="sibTrans2D1" presStyleIdx="1" presStyleCnt="5"/>
      <dgm:spPr/>
    </dgm:pt>
    <dgm:pt modelId="{C3C6B027-E303-7C4C-897C-237EA8D18A0E}" type="pres">
      <dgm:prSet presAssocID="{CBA922D8-5A20-0B47-B379-00EAF02AFB79}" presName="node" presStyleLbl="node1" presStyleIdx="2" presStyleCnt="6" custLinFactNeighborX="18557" custLinFactNeighborY="1375">
        <dgm:presLayoutVars>
          <dgm:bulletEnabled val="1"/>
        </dgm:presLayoutVars>
      </dgm:prSet>
      <dgm:spPr/>
    </dgm:pt>
    <dgm:pt modelId="{DE6DD485-BFDA-6E4E-8BCF-22F24DF6D589}" type="pres">
      <dgm:prSet presAssocID="{C4374117-257B-564E-A016-889E968E4EC5}" presName="sibTrans" presStyleLbl="sibTrans2D1" presStyleIdx="2" presStyleCnt="5"/>
      <dgm:spPr/>
    </dgm:pt>
    <dgm:pt modelId="{8A5292E6-0228-3B4A-B7C6-70E8ADB6BD97}" type="pres">
      <dgm:prSet presAssocID="{C4374117-257B-564E-A016-889E968E4EC5}" presName="connectorText" presStyleLbl="sibTrans2D1" presStyleIdx="2" presStyleCnt="5"/>
      <dgm:spPr/>
    </dgm:pt>
    <dgm:pt modelId="{60E37508-6411-604B-8DBA-760B81F0E2D3}" type="pres">
      <dgm:prSet presAssocID="{B191545B-C2EF-D549-93F3-60F7B477C592}" presName="node" presStyleLbl="node1" presStyleIdx="3" presStyleCnt="6">
        <dgm:presLayoutVars>
          <dgm:bulletEnabled val="1"/>
        </dgm:presLayoutVars>
      </dgm:prSet>
      <dgm:spPr/>
    </dgm:pt>
    <dgm:pt modelId="{3D59C0F9-B08D-E944-A836-3BF05BE248DD}" type="pres">
      <dgm:prSet presAssocID="{5EDFFF77-F75C-4448-A469-F6EEE870B8CB}" presName="sibTrans" presStyleLbl="sibTrans2D1" presStyleIdx="3" presStyleCnt="5"/>
      <dgm:spPr/>
    </dgm:pt>
    <dgm:pt modelId="{243E18DB-5223-D841-8D8E-48DEF744B7F7}" type="pres">
      <dgm:prSet presAssocID="{5EDFFF77-F75C-4448-A469-F6EEE870B8CB}" presName="connectorText" presStyleLbl="sibTrans2D1" presStyleIdx="3" presStyleCnt="5"/>
      <dgm:spPr/>
    </dgm:pt>
    <dgm:pt modelId="{3F4BD0A4-DF20-BE49-91A2-FD204F4CE189}" type="pres">
      <dgm:prSet presAssocID="{F987D459-6E09-684C-8F26-50EC6B3426A1}" presName="node" presStyleLbl="node1" presStyleIdx="4" presStyleCnt="6">
        <dgm:presLayoutVars>
          <dgm:bulletEnabled val="1"/>
        </dgm:presLayoutVars>
      </dgm:prSet>
      <dgm:spPr/>
    </dgm:pt>
    <dgm:pt modelId="{64528E2D-03DA-6D44-8083-2092EAD3F91F}" type="pres">
      <dgm:prSet presAssocID="{13F84776-5A3C-EF45-962B-D4DCFC349173}" presName="sibTrans" presStyleLbl="sibTrans2D1" presStyleIdx="4" presStyleCnt="5"/>
      <dgm:spPr/>
    </dgm:pt>
    <dgm:pt modelId="{36083158-371E-E140-A4C2-00E672126AB7}" type="pres">
      <dgm:prSet presAssocID="{13F84776-5A3C-EF45-962B-D4DCFC349173}" presName="connectorText" presStyleLbl="sibTrans2D1" presStyleIdx="4" presStyleCnt="5"/>
      <dgm:spPr/>
    </dgm:pt>
    <dgm:pt modelId="{20A0D0ED-3A87-0F4E-BC1E-2CDFA0CDB7AB}" type="pres">
      <dgm:prSet presAssocID="{9DD172E8-7491-784E-A583-359EB46D415E}" presName="node" presStyleLbl="node1" presStyleIdx="5" presStyleCnt="6">
        <dgm:presLayoutVars>
          <dgm:bulletEnabled val="1"/>
        </dgm:presLayoutVars>
      </dgm:prSet>
      <dgm:spPr/>
    </dgm:pt>
  </dgm:ptLst>
  <dgm:cxnLst>
    <dgm:cxn modelId="{2D109605-FAFD-9D4B-A0EF-6814E6EB63F6}" type="presOf" srcId="{9DD172E8-7491-784E-A583-359EB46D415E}" destId="{20A0D0ED-3A87-0F4E-BC1E-2CDFA0CDB7AB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942DB09-CFE6-F44C-BE16-B5417F4EBC8D}" type="presOf" srcId="{9B490C4E-018E-4E4C-9123-6DEC25A017B8}" destId="{CDA4F1D8-3380-6543-8E3A-3CF88CC10825}" srcOrd="0" destOrd="0" presId="urn:microsoft.com/office/officeart/2005/8/layout/process1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EB804424-356F-094A-9FF1-9D1B60663ED0}" type="presOf" srcId="{C4374117-257B-564E-A016-889E968E4EC5}" destId="{8A5292E6-0228-3B4A-B7C6-70E8ADB6BD97}" srcOrd="1" destOrd="0" presId="urn:microsoft.com/office/officeart/2005/8/layout/process1"/>
    <dgm:cxn modelId="{C531D826-EF17-1849-A6A0-BF24680C0D8D}" type="presOf" srcId="{360C0EBC-C8A7-7D48-BB21-C963F33A394E}" destId="{6B30B996-9D1E-7B4E-AA9E-A29DE67AC157}" srcOrd="1" destOrd="0" presId="urn:microsoft.com/office/officeart/2005/8/layout/process1"/>
    <dgm:cxn modelId="{789D912D-C5F1-6A4A-8A33-4BA01C2C62D6}" type="presOf" srcId="{5EDFFF77-F75C-4448-A469-F6EEE870B8CB}" destId="{3D59C0F9-B08D-E944-A836-3BF05BE248DD}" srcOrd="0" destOrd="0" presId="urn:microsoft.com/office/officeart/2005/8/layout/process1"/>
    <dgm:cxn modelId="{62E75C4A-B2D2-A048-A747-D63EA8BE9B6E}" type="presOf" srcId="{5EDFFF77-F75C-4448-A469-F6EEE870B8CB}" destId="{243E18DB-5223-D841-8D8E-48DEF744B7F7}" srcOrd="1" destOrd="0" presId="urn:microsoft.com/office/officeart/2005/8/layout/process1"/>
    <dgm:cxn modelId="{888E8E5B-F3D1-D64E-931E-0700E68BEF3F}" type="presOf" srcId="{360C0EBC-C8A7-7D48-BB21-C963F33A394E}" destId="{9C732234-CA65-024C-9B34-A5696972D5D3}" srcOrd="0" destOrd="0" presId="urn:microsoft.com/office/officeart/2005/8/layout/process1"/>
    <dgm:cxn modelId="{5072BC61-2BA3-A449-9158-11CF3EF26B11}" type="presOf" srcId="{B2CAD2C6-08C9-DA49-8168-CBE4E2AFD68C}" destId="{C559950D-B5ED-2148-ADF2-0269020A7764}" srcOrd="1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8D81AA7C-DAE8-2749-83F3-5C62A5717651}" type="presOf" srcId="{13F84776-5A3C-EF45-962B-D4DCFC349173}" destId="{36083158-371E-E140-A4C2-00E672126AB7}" srcOrd="1" destOrd="0" presId="urn:microsoft.com/office/officeart/2005/8/layout/process1"/>
    <dgm:cxn modelId="{72A80084-1425-0A46-A74C-B1F5483BE283}" type="presOf" srcId="{B191545B-C2EF-D549-93F3-60F7B477C592}" destId="{60E37508-6411-604B-8DBA-760B81F0E2D3}" srcOrd="0" destOrd="0" presId="urn:microsoft.com/office/officeart/2005/8/layout/process1"/>
    <dgm:cxn modelId="{9E25FF85-ED79-4743-8A49-0C341B0C37D5}" type="presOf" srcId="{C4374117-257B-564E-A016-889E968E4EC5}" destId="{DE6DD485-BFDA-6E4E-8BCF-22F24DF6D589}" srcOrd="0" destOrd="0" presId="urn:microsoft.com/office/officeart/2005/8/layout/process1"/>
    <dgm:cxn modelId="{532D238E-3303-DB4F-B230-3D14E2142313}" type="presOf" srcId="{13F84776-5A3C-EF45-962B-D4DCFC349173}" destId="{64528E2D-03DA-6D44-8083-2092EAD3F91F}" srcOrd="0" destOrd="0" presId="urn:microsoft.com/office/officeart/2005/8/layout/process1"/>
    <dgm:cxn modelId="{E9069BA6-426E-C846-8615-D5B35668FF1C}" type="presOf" srcId="{CBA922D8-5A20-0B47-B379-00EAF02AFB79}" destId="{C3C6B027-E303-7C4C-897C-237EA8D18A0E}" srcOrd="0" destOrd="0" presId="urn:microsoft.com/office/officeart/2005/8/layout/process1"/>
    <dgm:cxn modelId="{5A87FAA9-E0A1-4E48-BF68-FE50E421C652}" type="presOf" srcId="{BB4C69D5-F74A-DE42-A4A9-9743A043B897}" destId="{F8B96D9C-2BA0-EF4A-A583-8168629764AC}" srcOrd="0" destOrd="0" presId="urn:microsoft.com/office/officeart/2005/8/layout/process1"/>
    <dgm:cxn modelId="{C9FA75AA-4E00-744E-94B3-7511EE38AE78}" type="presOf" srcId="{4BCC87F2-31DE-084A-96EF-66EA745718C1}" destId="{7BBE13E3-E421-4145-AB70-B96F650DFBB6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ED98C4E9-AFB9-BF46-B0A9-69A2624BA3F9}" type="presOf" srcId="{F987D459-6E09-684C-8F26-50EC6B3426A1}" destId="{3F4BD0A4-DF20-BE49-91A2-FD204F4CE189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9BC000F0-66FB-7D48-86C3-5ABD150B9F19}" type="presOf" srcId="{B2CAD2C6-08C9-DA49-8168-CBE4E2AFD68C}" destId="{B92F8C7D-3B01-B44D-B38A-500A1C155DB2}" srcOrd="0" destOrd="0" presId="urn:microsoft.com/office/officeart/2005/8/layout/process1"/>
    <dgm:cxn modelId="{EAD2D4C1-41EA-0C4D-92CE-4E84BCC2C82F}" type="presParOf" srcId="{7BBE13E3-E421-4145-AB70-B96F650DFBB6}" destId="{F8B96D9C-2BA0-EF4A-A583-8168629764AC}" srcOrd="0" destOrd="0" presId="urn:microsoft.com/office/officeart/2005/8/layout/process1"/>
    <dgm:cxn modelId="{EF605019-9AA3-4F4D-9807-D8F517A186A8}" type="presParOf" srcId="{7BBE13E3-E421-4145-AB70-B96F650DFBB6}" destId="{B92F8C7D-3B01-B44D-B38A-500A1C155DB2}" srcOrd="1" destOrd="0" presId="urn:microsoft.com/office/officeart/2005/8/layout/process1"/>
    <dgm:cxn modelId="{E38351B2-7C3D-A046-8784-FD5A6980C05F}" type="presParOf" srcId="{B92F8C7D-3B01-B44D-B38A-500A1C155DB2}" destId="{C559950D-B5ED-2148-ADF2-0269020A7764}" srcOrd="0" destOrd="0" presId="urn:microsoft.com/office/officeart/2005/8/layout/process1"/>
    <dgm:cxn modelId="{A3DBB5F5-84C9-E94F-998C-4D38AFCC22C3}" type="presParOf" srcId="{7BBE13E3-E421-4145-AB70-B96F650DFBB6}" destId="{CDA4F1D8-3380-6543-8E3A-3CF88CC10825}" srcOrd="2" destOrd="0" presId="urn:microsoft.com/office/officeart/2005/8/layout/process1"/>
    <dgm:cxn modelId="{45AB9FDF-0961-5E41-9886-345923797760}" type="presParOf" srcId="{7BBE13E3-E421-4145-AB70-B96F650DFBB6}" destId="{9C732234-CA65-024C-9B34-A5696972D5D3}" srcOrd="3" destOrd="0" presId="urn:microsoft.com/office/officeart/2005/8/layout/process1"/>
    <dgm:cxn modelId="{FFDC483B-ABBB-1A47-B37B-4018F784396B}" type="presParOf" srcId="{9C732234-CA65-024C-9B34-A5696972D5D3}" destId="{6B30B996-9D1E-7B4E-AA9E-A29DE67AC157}" srcOrd="0" destOrd="0" presId="urn:microsoft.com/office/officeart/2005/8/layout/process1"/>
    <dgm:cxn modelId="{051A5E55-1C98-BF49-BDE6-E71BEE1DDD69}" type="presParOf" srcId="{7BBE13E3-E421-4145-AB70-B96F650DFBB6}" destId="{C3C6B027-E303-7C4C-897C-237EA8D18A0E}" srcOrd="4" destOrd="0" presId="urn:microsoft.com/office/officeart/2005/8/layout/process1"/>
    <dgm:cxn modelId="{13E7431D-04BF-5749-B496-BCD1DB45191B}" type="presParOf" srcId="{7BBE13E3-E421-4145-AB70-B96F650DFBB6}" destId="{DE6DD485-BFDA-6E4E-8BCF-22F24DF6D589}" srcOrd="5" destOrd="0" presId="urn:microsoft.com/office/officeart/2005/8/layout/process1"/>
    <dgm:cxn modelId="{5D0656AA-8068-D243-B261-C5A8687759CD}" type="presParOf" srcId="{DE6DD485-BFDA-6E4E-8BCF-22F24DF6D589}" destId="{8A5292E6-0228-3B4A-B7C6-70E8ADB6BD97}" srcOrd="0" destOrd="0" presId="urn:microsoft.com/office/officeart/2005/8/layout/process1"/>
    <dgm:cxn modelId="{87DBF913-6258-4B4C-8773-9FA63DA830B3}" type="presParOf" srcId="{7BBE13E3-E421-4145-AB70-B96F650DFBB6}" destId="{60E37508-6411-604B-8DBA-760B81F0E2D3}" srcOrd="6" destOrd="0" presId="urn:microsoft.com/office/officeart/2005/8/layout/process1"/>
    <dgm:cxn modelId="{2F917A25-C40B-394F-A760-20E9EC81E06A}" type="presParOf" srcId="{7BBE13E3-E421-4145-AB70-B96F650DFBB6}" destId="{3D59C0F9-B08D-E944-A836-3BF05BE248DD}" srcOrd="7" destOrd="0" presId="urn:microsoft.com/office/officeart/2005/8/layout/process1"/>
    <dgm:cxn modelId="{5EA2231E-10A1-0B48-8CC9-47CB30D43A6B}" type="presParOf" srcId="{3D59C0F9-B08D-E944-A836-3BF05BE248DD}" destId="{243E18DB-5223-D841-8D8E-48DEF744B7F7}" srcOrd="0" destOrd="0" presId="urn:microsoft.com/office/officeart/2005/8/layout/process1"/>
    <dgm:cxn modelId="{DDD8AC94-3FB1-3B4A-A353-A67D060F66FA}" type="presParOf" srcId="{7BBE13E3-E421-4145-AB70-B96F650DFBB6}" destId="{3F4BD0A4-DF20-BE49-91A2-FD204F4CE189}" srcOrd="8" destOrd="0" presId="urn:microsoft.com/office/officeart/2005/8/layout/process1"/>
    <dgm:cxn modelId="{7D8EC391-63A1-A44D-A292-BE618E9DA3EF}" type="presParOf" srcId="{7BBE13E3-E421-4145-AB70-B96F650DFBB6}" destId="{64528E2D-03DA-6D44-8083-2092EAD3F91F}" srcOrd="9" destOrd="0" presId="urn:microsoft.com/office/officeart/2005/8/layout/process1"/>
    <dgm:cxn modelId="{3C926D9B-B226-CD4E-AEFA-FD54B69C469A}" type="presParOf" srcId="{64528E2D-03DA-6D44-8083-2092EAD3F91F}" destId="{36083158-371E-E140-A4C2-00E672126AB7}" srcOrd="0" destOrd="0" presId="urn:microsoft.com/office/officeart/2005/8/layout/process1"/>
    <dgm:cxn modelId="{E00217C6-97DD-4940-B65D-2496F9D57BDD}" type="presParOf" srcId="{7BBE13E3-E421-4145-AB70-B96F650DFBB6}" destId="{20A0D0ED-3A87-0F4E-BC1E-2CDFA0CDB7A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96D9C-2BA0-EF4A-A583-8168629764AC}">
      <dsp:nvSpPr>
        <dsp:cNvPr id="0" name=""/>
        <dsp:cNvSpPr/>
      </dsp:nvSpPr>
      <dsp:spPr>
        <a:xfrm>
          <a:off x="100570" y="1870547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(equity)</a:t>
          </a:r>
        </a:p>
      </dsp:txBody>
      <dsp:txXfrm>
        <a:off x="126882" y="1896859"/>
        <a:ext cx="1444666" cy="845750"/>
      </dsp:txXfrm>
    </dsp:sp>
    <dsp:sp modelId="{B92F8C7D-3B01-B44D-B38A-500A1C155DB2}">
      <dsp:nvSpPr>
        <dsp:cNvPr id="0" name=""/>
        <dsp:cNvSpPr/>
      </dsp:nvSpPr>
      <dsp:spPr>
        <a:xfrm rot="21578350">
          <a:off x="1722444" y="2127739"/>
          <a:ext cx="264128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22445" y="2202255"/>
        <a:ext cx="184890" cy="222796"/>
      </dsp:txXfrm>
    </dsp:sp>
    <dsp:sp modelId="{CDA4F1D8-3380-6543-8E3A-3CF88CC10825}">
      <dsp:nvSpPr>
        <dsp:cNvPr id="0" name=""/>
        <dsp:cNvSpPr/>
      </dsp:nvSpPr>
      <dsp:spPr>
        <a:xfrm>
          <a:off x="2096206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Measure/</a:t>
          </a:r>
          <a:br>
            <a:rPr lang="en-US" sz="1400" kern="1200" dirty="0"/>
          </a:br>
          <a:r>
            <a:rPr lang="en-US" sz="1400" kern="1200" dirty="0"/>
            <a:t>Detect (bias)</a:t>
          </a:r>
        </a:p>
      </dsp:txBody>
      <dsp:txXfrm>
        <a:off x="2122518" y="1884291"/>
        <a:ext cx="1444666" cy="845750"/>
      </dsp:txXfrm>
    </dsp:sp>
    <dsp:sp modelId="{9C732234-CA65-024C-9B34-A5696972D5D3}">
      <dsp:nvSpPr>
        <dsp:cNvPr id="0" name=""/>
        <dsp:cNvSpPr/>
      </dsp:nvSpPr>
      <dsp:spPr>
        <a:xfrm rot="19238">
          <a:off x="3771008" y="2127738"/>
          <a:ext cx="376336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71009" y="2201692"/>
        <a:ext cx="264938" cy="222796"/>
      </dsp:txXfrm>
    </dsp:sp>
    <dsp:sp modelId="{C3C6B027-E303-7C4C-897C-237EA8D18A0E}">
      <dsp:nvSpPr>
        <dsp:cNvPr id="0" name=""/>
        <dsp:cNvSpPr/>
      </dsp:nvSpPr>
      <dsp:spPr>
        <a:xfrm>
          <a:off x="4303554" y="1870331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(root causes)</a:t>
          </a:r>
        </a:p>
      </dsp:txBody>
      <dsp:txXfrm>
        <a:off x="4329866" y="1896643"/>
        <a:ext cx="1444666" cy="845750"/>
      </dsp:txXfrm>
    </dsp:sp>
    <dsp:sp modelId="{DE6DD485-BFDA-6E4E-8BCF-22F24DF6D589}">
      <dsp:nvSpPr>
        <dsp:cNvPr id="0" name=""/>
        <dsp:cNvSpPr/>
      </dsp:nvSpPr>
      <dsp:spPr>
        <a:xfrm rot="21578608">
          <a:off x="5922786" y="2127633"/>
          <a:ext cx="2585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22787" y="2202140"/>
        <a:ext cx="180968" cy="222796"/>
      </dsp:txXfrm>
    </dsp:sp>
    <dsp:sp modelId="{60E37508-6411-604B-8DBA-760B81F0E2D3}">
      <dsp:nvSpPr>
        <dsp:cNvPr id="0" name=""/>
        <dsp:cNvSpPr/>
      </dsp:nvSpPr>
      <dsp:spPr>
        <a:xfrm>
          <a:off x="6288620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Improve (fairness)</a:t>
          </a:r>
        </a:p>
      </dsp:txBody>
      <dsp:txXfrm>
        <a:off x="6314932" y="1884291"/>
        <a:ext cx="1444666" cy="845750"/>
      </dsp:txXfrm>
    </dsp:sp>
    <dsp:sp modelId="{3D59C0F9-B08D-E944-A836-3BF05BE248DD}">
      <dsp:nvSpPr>
        <dsp:cNvPr id="0" name=""/>
        <dsp:cNvSpPr/>
      </dsp:nvSpPr>
      <dsp:spPr>
        <a:xfrm>
          <a:off x="7935640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935640" y="2195768"/>
        <a:ext cx="222198" cy="222796"/>
      </dsp:txXfrm>
    </dsp:sp>
    <dsp:sp modelId="{3F4BD0A4-DF20-BE49-91A2-FD204F4CE189}">
      <dsp:nvSpPr>
        <dsp:cNvPr id="0" name=""/>
        <dsp:cNvSpPr/>
      </dsp:nvSpPr>
      <dsp:spPr>
        <a:xfrm>
          <a:off x="8384827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Mitigate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(the impact)</a:t>
          </a:r>
        </a:p>
      </dsp:txBody>
      <dsp:txXfrm>
        <a:off x="8411139" y="1884291"/>
        <a:ext cx="1444666" cy="845750"/>
      </dsp:txXfrm>
    </dsp:sp>
    <dsp:sp modelId="{64528E2D-03DA-6D44-8083-2092EAD3F91F}">
      <dsp:nvSpPr>
        <dsp:cNvPr id="0" name=""/>
        <dsp:cNvSpPr/>
      </dsp:nvSpPr>
      <dsp:spPr>
        <a:xfrm>
          <a:off x="10031847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31847" y="2195768"/>
        <a:ext cx="222198" cy="222796"/>
      </dsp:txXfrm>
    </dsp:sp>
    <dsp:sp modelId="{20A0D0ED-3A87-0F4E-BC1E-2CDFA0CDB7AB}">
      <dsp:nvSpPr>
        <dsp:cNvPr id="0" name=""/>
        <dsp:cNvSpPr/>
      </dsp:nvSpPr>
      <dsp:spPr>
        <a:xfrm>
          <a:off x="10481034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Monitor/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</a:t>
          </a:r>
        </a:p>
      </dsp:txBody>
      <dsp:txXfrm>
        <a:off x="10507346" y="1884291"/>
        <a:ext cx="1444666" cy="845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b0c8fd486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b0c8fd486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34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5b0c8fd486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5b0c8fd486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5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b0c8fd486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5b0c8fd486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28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b0c8fd486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5b0c8fd486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0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65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2001f471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72001f47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3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11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5BA44-A61D-4421-ACA6-B7686A6518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88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b0c8fd48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b0c8fd48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Amendment often interpreted to prohibit racial classification in most cases (that is, taking race into account in state decision-making) as well as racial intentions/discriminatory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6593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1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b0c8fd486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5b0c8fd486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049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publicpolicy.org/aequita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ethics-and-data/9781492043898/" TargetMode="External"/><Relationship Id="rId2" Type="http://schemas.openxmlformats.org/officeDocument/2006/relationships/hyperlink" Target="https://www.amazon.com/Policy-Paradox-Political-Decision-Making/dp/0393912728/ref=pd_cp_14_1?pd_rd_w=SRTGj&amp;pf_rd_p=ef4dc990-a9ca-4945-ae0b-f8d549198ed6&amp;pf_rd_r=W0T97NHAS7JXB1XVQ6VQ&amp;pd_rd_r=f36b1e9b-7032-11e9-8500-7b430b359b4b&amp;pd_rd_wg=2vNeR&amp;pd_rd_i=0393912728&amp;psc=1&amp;refRID=W0T97NHAS7JXB1XVQ6V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tml.org/" TargetMode="External"/><Relationship Id="rId5" Type="http://schemas.openxmlformats.org/officeDocument/2006/relationships/hyperlink" Target="https://metrolabnetwork.org/wp-content/uploads/2017/09/Ethical-Guidelines-for-Applying-Predictive-Tools-within-Human-Services_Sept-2017.pdf" TargetMode="External"/><Relationship Id="rId4" Type="http://schemas.openxmlformats.org/officeDocument/2006/relationships/hyperlink" Target="http://solon.barocas.org/?page_id=701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dsapp.uchicago.edu/resources/datamaturity/" TargetMode="External"/><Relationship Id="rId7" Type="http://schemas.openxmlformats.org/officeDocument/2006/relationships/hyperlink" Target="http://www.github.com/dssg" TargetMode="External"/><Relationship Id="rId2" Type="http://schemas.openxmlformats.org/officeDocument/2006/relationships/hyperlink" Target="http://dsapp.uchicago.edu/resources/data-science-project-scoping-gui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ssg/aequitas" TargetMode="External"/><Relationship Id="rId5" Type="http://schemas.openxmlformats.org/officeDocument/2006/relationships/hyperlink" Target="https://github.com/dssg/triage" TargetMode="External"/><Relationship Id="rId4" Type="http://schemas.openxmlformats.org/officeDocument/2006/relationships/hyperlink" Target="https://github.com/dssg/hitchhikers-guide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The Wrath of Khan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Predictive Policing: Why could it be bad?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9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Predictive Policing: Why could it be bad?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Interventions</a:t>
            </a:r>
          </a:p>
          <a:p>
            <a:pPr lvl="1"/>
            <a:r>
              <a:rPr lang="en-US" dirty="0"/>
              <a:t>Counterfactuals</a:t>
            </a:r>
          </a:p>
          <a:p>
            <a:pPr lvl="1"/>
            <a:endParaRPr lang="en-US" dirty="0"/>
          </a:p>
          <a:p>
            <a:r>
              <a:rPr lang="en-US" dirty="0"/>
              <a:t>Are there good use cases for crime prediction?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9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Predictive Policing: Why could it be bad?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Interventions</a:t>
            </a:r>
          </a:p>
          <a:p>
            <a:pPr lvl="1"/>
            <a:r>
              <a:rPr lang="en-US" dirty="0"/>
              <a:t>Counterfactuals</a:t>
            </a:r>
          </a:p>
          <a:p>
            <a:pPr lvl="1"/>
            <a:endParaRPr lang="en-US" dirty="0"/>
          </a:p>
          <a:p>
            <a:r>
              <a:rPr lang="en-US" dirty="0"/>
              <a:t>Are there good use cases for crime prediction?</a:t>
            </a:r>
          </a:p>
          <a:p>
            <a:pPr lvl="1"/>
            <a:r>
              <a:rPr lang="en-US" dirty="0"/>
              <a:t>Preventative Assistance Programs in Criminal Justice?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4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87987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982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B2C05-A716-344A-9F01-3EA8CDF6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74CA3-C84F-6440-AECD-D01FC5E1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build AI systems that are fair and lead to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balance equity with other goals? Efficiency? Effectiveness?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Who do we want to be fair to? At what expense?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define fairness?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Connecting equity goals in policy domains to “achievable” fairness metrics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Fairness Tree to help policymakers go from equity outcomes to AI models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Measuring Fairness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Understanding the root causes of bias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Improving the AI systems we develop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Mitigating the impact of unfair models to achieve fair outcomes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Monitoring and Evaluating </a:t>
            </a:r>
          </a:p>
        </p:txBody>
      </p:sp>
    </p:spTree>
    <p:extLst>
      <p:ext uri="{BB962C8B-B14F-4D97-AF65-F5344CB8AC3E}">
        <p14:creationId xmlns:p14="http://schemas.microsoft.com/office/powerpoint/2010/main" val="52695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Common misconceptions in the real world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I don’t use race in my analysis/models, then my analysis/models can’t be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I use race in my models, then models are always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my actions aren’t happening on individuals, then I don’t need to worry about bias</a:t>
            </a:r>
          </a:p>
        </p:txBody>
      </p:sp>
    </p:spTree>
    <p:extLst>
      <p:ext uri="{BB962C8B-B14F-4D97-AF65-F5344CB8AC3E}">
        <p14:creationId xmlns:p14="http://schemas.microsoft.com/office/powerpoint/2010/main" val="2453231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CA9E0-8B0B-3940-B21A-EA4C8735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Equity Audit Framework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8425F-A212-3B40-9AA2-180924F51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4B8CC5-A5B1-3947-AC09-A5BF47189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953152"/>
              </p:ext>
            </p:extLst>
          </p:nvPr>
        </p:nvGraphicFramePr>
        <p:xfrm>
          <a:off x="633053" y="1619249"/>
          <a:ext cx="10717700" cy="4289501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713456">
                  <a:extLst>
                    <a:ext uri="{9D8B030D-6E8A-4147-A177-3AD203B41FA5}">
                      <a16:colId xmlns:a16="http://schemas.microsoft.com/office/drawing/2014/main" val="414495954"/>
                    </a:ext>
                  </a:extLst>
                </a:gridCol>
                <a:gridCol w="7004244">
                  <a:extLst>
                    <a:ext uri="{9D8B030D-6E8A-4147-A177-3AD203B41FA5}">
                      <a16:colId xmlns:a16="http://schemas.microsoft.com/office/drawing/2014/main" val="2802282057"/>
                    </a:ext>
                  </a:extLst>
                </a:gridCol>
              </a:tblGrid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Awareness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have equal awareness about the existence of this service?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81693331"/>
                  </a:ext>
                </a:extLst>
              </a:tr>
              <a:tr h="6534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Access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this service equally available/accessible to all users who would need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6405246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Knowledge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who need this service know how to access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099629495"/>
                  </a:ext>
                </a:extLst>
              </a:tr>
              <a:tr h="6036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Consumption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everyone who needs it consuming it (or being provided) equally?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52958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Effectiveness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equally effective for everyone who is consuming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3355301"/>
                  </a:ext>
                </a:extLst>
              </a:tr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Outcome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resulting in equitable outcomes for everyone who needs it or is consuming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2505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32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5C638-CB98-D64C-B673-294338F7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Fairness Research 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460589"/>
              </p:ext>
            </p:extLst>
          </p:nvPr>
        </p:nvGraphicFramePr>
        <p:xfrm>
          <a:off x="-47221" y="1524000"/>
          <a:ext cx="11978325" cy="461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994E49-DEAA-3649-89C2-8A33D69CDCF6}"/>
              </a:ext>
            </a:extLst>
          </p:cNvPr>
          <p:cNvSpPr txBox="1"/>
          <p:nvPr/>
        </p:nvSpPr>
        <p:spPr>
          <a:xfrm>
            <a:off x="524256" y="1706880"/>
            <a:ext cx="11406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focus is not on making the ML model fair but rather on </a:t>
            </a:r>
            <a:r>
              <a:rPr lang="en-US" sz="3200" b="1" dirty="0"/>
              <a:t>making the overall system and outcomes fair</a:t>
            </a:r>
          </a:p>
        </p:txBody>
      </p:sp>
    </p:spTree>
    <p:extLst>
      <p:ext uri="{BB962C8B-B14F-4D97-AF65-F5344CB8AC3E}">
        <p14:creationId xmlns:p14="http://schemas.microsoft.com/office/powerpoint/2010/main" val="58616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Bias in ML/AI-based Systems come from?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581" y="1505711"/>
            <a:ext cx="10604231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The world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System Developers (Intentional bias)</a:t>
            </a:r>
            <a:endParaRPr lang="en-US" sz="1467" dirty="0">
              <a:solidFill>
                <a:prstClr val="black"/>
              </a:solidFill>
              <a:latin typeface="Calibri"/>
            </a:endParaRP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Complexity of the System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Data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Sample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Measurement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Label Bias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Complexity or flaws in Methodology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Entire analysis/data pipeline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Action/Intervention Bias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3179" y="5065059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/>
            <a:endParaRPr lang="en-US" sz="1867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32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Bias can be introduced in every step of the ML pipeline </a:t>
            </a:r>
            <a:endParaRPr sz="3200" dirty="0"/>
          </a:p>
        </p:txBody>
      </p:sp>
      <p:grpSp>
        <p:nvGrpSpPr>
          <p:cNvPr id="725" name="Google Shape;725;p91"/>
          <p:cNvGrpSpPr/>
          <p:nvPr/>
        </p:nvGrpSpPr>
        <p:grpSpPr>
          <a:xfrm>
            <a:off x="412380" y="2548781"/>
            <a:ext cx="11224077" cy="2629056"/>
            <a:chOff x="4464" y="675209"/>
            <a:chExt cx="9135169" cy="2214501"/>
          </a:xfrm>
        </p:grpSpPr>
        <p:sp>
          <p:nvSpPr>
            <p:cNvPr id="726" name="Google Shape;726;p91"/>
            <p:cNvSpPr/>
            <p:nvPr/>
          </p:nvSpPr>
          <p:spPr>
            <a:xfrm>
              <a:off x="4464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7" name="Google Shape;727;p91"/>
            <p:cNvSpPr txBox="1"/>
            <p:nvPr/>
          </p:nvSpPr>
          <p:spPr>
            <a:xfrm>
              <a:off x="28787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67"/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1510367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9" name="Google Shape;729;p91"/>
            <p:cNvSpPr txBox="1"/>
            <p:nvPr/>
          </p:nvSpPr>
          <p:spPr>
            <a:xfrm>
              <a:off x="1510367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91"/>
            <p:cNvSpPr/>
            <p:nvPr/>
          </p:nvSpPr>
          <p:spPr>
            <a:xfrm>
              <a:off x="1942207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91"/>
            <p:cNvSpPr txBox="1"/>
            <p:nvPr/>
          </p:nvSpPr>
          <p:spPr>
            <a:xfrm>
              <a:off x="1966530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Store and Link Data</a:t>
              </a:r>
              <a:endParaRPr sz="21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91"/>
            <p:cNvSpPr/>
            <p:nvPr/>
          </p:nvSpPr>
          <p:spPr>
            <a:xfrm>
              <a:off x="3448109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91"/>
            <p:cNvSpPr txBox="1"/>
            <p:nvPr/>
          </p:nvSpPr>
          <p:spPr>
            <a:xfrm>
              <a:off x="3448109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1"/>
            <p:cNvSpPr/>
            <p:nvPr/>
          </p:nvSpPr>
          <p:spPr>
            <a:xfrm>
              <a:off x="3879949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5" name="Google Shape;735;p91"/>
            <p:cNvSpPr txBox="1"/>
            <p:nvPr/>
          </p:nvSpPr>
          <p:spPr>
            <a:xfrm>
              <a:off x="3904272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 Data</a:t>
              </a:r>
              <a:endParaRPr sz="1867"/>
            </a:p>
          </p:txBody>
        </p:sp>
        <p:sp>
          <p:nvSpPr>
            <p:cNvPr id="736" name="Google Shape;736;p91"/>
            <p:cNvSpPr/>
            <p:nvPr/>
          </p:nvSpPr>
          <p:spPr>
            <a:xfrm>
              <a:off x="5385851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7" name="Google Shape;737;p91"/>
            <p:cNvSpPr txBox="1"/>
            <p:nvPr/>
          </p:nvSpPr>
          <p:spPr>
            <a:xfrm>
              <a:off x="5385851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91"/>
            <p:cNvSpPr/>
            <p:nvPr/>
          </p:nvSpPr>
          <p:spPr>
            <a:xfrm>
              <a:off x="5817691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9" name="Google Shape;739;p91"/>
            <p:cNvSpPr txBox="1"/>
            <p:nvPr/>
          </p:nvSpPr>
          <p:spPr>
            <a:xfrm>
              <a:off x="5842014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Explore Data</a:t>
              </a:r>
              <a:endParaRPr sz="1867"/>
            </a:p>
          </p:txBody>
        </p:sp>
        <p:sp>
          <p:nvSpPr>
            <p:cNvPr id="740" name="Google Shape;740;p91"/>
            <p:cNvSpPr/>
            <p:nvPr/>
          </p:nvSpPr>
          <p:spPr>
            <a:xfrm>
              <a:off x="7323593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1" name="Google Shape;741;p91"/>
            <p:cNvSpPr txBox="1"/>
            <p:nvPr/>
          </p:nvSpPr>
          <p:spPr>
            <a:xfrm>
              <a:off x="7323593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1"/>
            <p:cNvSpPr/>
            <p:nvPr/>
          </p:nvSpPr>
          <p:spPr>
            <a:xfrm>
              <a:off x="7755433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3" name="Google Shape;743;p91"/>
            <p:cNvSpPr txBox="1"/>
            <p:nvPr/>
          </p:nvSpPr>
          <p:spPr>
            <a:xfrm>
              <a:off x="7779756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Modeling</a:t>
              </a:r>
              <a:endParaRPr sz="1867"/>
            </a:p>
          </p:txBody>
        </p:sp>
        <p:sp>
          <p:nvSpPr>
            <p:cNvPr id="744" name="Google Shape;744;p91"/>
            <p:cNvSpPr/>
            <p:nvPr/>
          </p:nvSpPr>
          <p:spPr>
            <a:xfrm rot="5400000">
              <a:off x="8300812" y="160257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5" name="Google Shape;745;p91"/>
            <p:cNvSpPr txBox="1"/>
            <p:nvPr/>
          </p:nvSpPr>
          <p:spPr>
            <a:xfrm>
              <a:off x="8344507" y="1627471"/>
              <a:ext cx="206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91"/>
            <p:cNvSpPr/>
            <p:nvPr/>
          </p:nvSpPr>
          <p:spPr>
            <a:xfrm>
              <a:off x="7755433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7" name="Google Shape;747;p91"/>
            <p:cNvSpPr txBox="1"/>
            <p:nvPr/>
          </p:nvSpPr>
          <p:spPr>
            <a:xfrm>
              <a:off x="7779756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</a:t>
              </a:r>
              <a:endParaRPr sz="1867"/>
            </a:p>
          </p:txBody>
        </p:sp>
        <p:sp>
          <p:nvSpPr>
            <p:cNvPr id="748" name="Google Shape;748;p91"/>
            <p:cNvSpPr/>
            <p:nvPr/>
          </p:nvSpPr>
          <p:spPr>
            <a:xfrm rot="10800000">
              <a:off x="7340232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9" name="Google Shape;749;p91"/>
            <p:cNvSpPr txBox="1"/>
            <p:nvPr/>
          </p:nvSpPr>
          <p:spPr>
            <a:xfrm>
              <a:off x="7428232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91"/>
            <p:cNvSpPr/>
            <p:nvPr/>
          </p:nvSpPr>
          <p:spPr>
            <a:xfrm>
              <a:off x="5817691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1" name="Google Shape;751;p91"/>
            <p:cNvSpPr txBox="1"/>
            <p:nvPr/>
          </p:nvSpPr>
          <p:spPr>
            <a:xfrm>
              <a:off x="5842014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Evaluate &amp; Select</a:t>
              </a:r>
              <a:endParaRPr sz="1867"/>
            </a:p>
          </p:txBody>
        </p:sp>
        <p:sp>
          <p:nvSpPr>
            <p:cNvPr id="752" name="Google Shape;752;p91"/>
            <p:cNvSpPr/>
            <p:nvPr/>
          </p:nvSpPr>
          <p:spPr>
            <a:xfrm rot="10800000">
              <a:off x="5402489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3" name="Google Shape;753;p91"/>
            <p:cNvSpPr txBox="1"/>
            <p:nvPr/>
          </p:nvSpPr>
          <p:spPr>
            <a:xfrm>
              <a:off x="5490489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1"/>
            <p:cNvSpPr/>
            <p:nvPr/>
          </p:nvSpPr>
          <p:spPr>
            <a:xfrm>
              <a:off x="3879949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5" name="Google Shape;755;p91"/>
            <p:cNvSpPr txBox="1"/>
            <p:nvPr/>
          </p:nvSpPr>
          <p:spPr>
            <a:xfrm>
              <a:off x="3904272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Deploy</a:t>
              </a:r>
              <a:endParaRPr sz="1867"/>
            </a:p>
          </p:txBody>
        </p:sp>
        <p:sp>
          <p:nvSpPr>
            <p:cNvPr id="756" name="Google Shape;756;p91"/>
            <p:cNvSpPr/>
            <p:nvPr/>
          </p:nvSpPr>
          <p:spPr>
            <a:xfrm rot="10800000">
              <a:off x="3464747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7" name="Google Shape;757;p91"/>
            <p:cNvSpPr txBox="1"/>
            <p:nvPr/>
          </p:nvSpPr>
          <p:spPr>
            <a:xfrm>
              <a:off x="3552747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1"/>
            <p:cNvSpPr/>
            <p:nvPr/>
          </p:nvSpPr>
          <p:spPr>
            <a:xfrm>
              <a:off x="1942207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9" name="Google Shape;759;p91"/>
            <p:cNvSpPr txBox="1"/>
            <p:nvPr/>
          </p:nvSpPr>
          <p:spPr>
            <a:xfrm>
              <a:off x="1966530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Maintain</a:t>
              </a:r>
              <a:endParaRPr sz="1867"/>
            </a:p>
          </p:txBody>
        </p:sp>
        <p:sp>
          <p:nvSpPr>
            <p:cNvPr id="760" name="Google Shape;760;p91"/>
            <p:cNvSpPr/>
            <p:nvPr/>
          </p:nvSpPr>
          <p:spPr>
            <a:xfrm rot="10800000">
              <a:off x="1527005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1" name="Google Shape;761;p91"/>
            <p:cNvSpPr txBox="1"/>
            <p:nvPr/>
          </p:nvSpPr>
          <p:spPr>
            <a:xfrm>
              <a:off x="1615005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1"/>
            <p:cNvSpPr/>
            <p:nvPr/>
          </p:nvSpPr>
          <p:spPr>
            <a:xfrm>
              <a:off x="4464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3" name="Google Shape;763;p91"/>
            <p:cNvSpPr txBox="1"/>
            <p:nvPr/>
          </p:nvSpPr>
          <p:spPr>
            <a:xfrm>
              <a:off x="28787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400"/>
              </a:pPr>
              <a:r>
                <a:rPr lang="en" sz="1867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Communicate</a:t>
              </a: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3985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Recap: 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Statistical/Demographic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Impact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Discovery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Omission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Positive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Negative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77087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62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Why do we have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53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EB728-84BA-6E4C-A462-4697E683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9" y="1073199"/>
            <a:ext cx="8013082" cy="56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>
            <a:off x="1383629" y="3332747"/>
            <a:ext cx="932447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74969" y="4680952"/>
            <a:ext cx="118433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ProPublica identified considerable disparities: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 algorithm was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black individuals were </a:t>
            </a:r>
            <a:br>
              <a:rPr lang="en-US" sz="2600" dirty="0"/>
            </a:br>
            <a:r>
              <a:rPr lang="en-US" sz="2600" dirty="0"/>
              <a:t>at high risk of recidivating (FPR)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It was also nearly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white individuals were </a:t>
            </a:r>
            <a:br>
              <a:rPr lang="en-US" sz="2600" dirty="0"/>
            </a:br>
            <a:r>
              <a:rPr lang="en-US" sz="2600" dirty="0"/>
              <a:t>at low risk of recidivating (FNR)</a:t>
            </a:r>
          </a:p>
        </p:txBody>
      </p:sp>
    </p:spTree>
    <p:extLst>
      <p:ext uri="{BB962C8B-B14F-4D97-AF65-F5344CB8AC3E}">
        <p14:creationId xmlns:p14="http://schemas.microsoft.com/office/powerpoint/2010/main" val="3055505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 flipV="1">
            <a:off x="1383629" y="4102768"/>
            <a:ext cx="9324473" cy="397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406340" y="4921584"/>
            <a:ext cx="112790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However, the creator of the algorithm pointed out that the algorithm is well-</a:t>
            </a:r>
          </a:p>
          <a:p>
            <a:r>
              <a:rPr lang="en-US" sz="2600" dirty="0"/>
              <a:t>balanced across races on precision (equivalently, FDR), claiming this is the</a:t>
            </a:r>
          </a:p>
          <a:p>
            <a:r>
              <a:rPr lang="en-US" sz="2600" dirty="0"/>
              <a:t>correct measure of fairness in this context.</a:t>
            </a:r>
          </a:p>
        </p:txBody>
      </p:sp>
    </p:spTree>
    <p:extLst>
      <p:ext uri="{BB962C8B-B14F-4D97-AF65-F5344CB8AC3E}">
        <p14:creationId xmlns:p14="http://schemas.microsoft.com/office/powerpoint/2010/main" val="210370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964049" y="1504282"/>
            <a:ext cx="8263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Who is right?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Is the COMPAS algorithm biased?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Can’t the algorithm achieve both </a:t>
            </a:r>
            <a:br>
              <a:rPr lang="en-US" sz="3600" dirty="0"/>
            </a:br>
            <a:r>
              <a:rPr lang="en-US" sz="3600" dirty="0"/>
              <a:t>measures of fairness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216353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0FBC5-9C5C-B44A-9334-ED516733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14" y="1935079"/>
            <a:ext cx="7158371" cy="29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56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B76C-C3FD-9948-A6AF-794AD6A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93529"/>
            <a:ext cx="6096000" cy="2327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0" y="4817978"/>
            <a:ext cx="7708900" cy="11684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08DAB765-A8C5-0648-BA97-696F904BAAAB}"/>
              </a:ext>
            </a:extLst>
          </p:cNvPr>
          <p:cNvSpPr/>
          <p:nvPr/>
        </p:nvSpPr>
        <p:spPr>
          <a:xfrm>
            <a:off x="5510463" y="3741821"/>
            <a:ext cx="866274" cy="89033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8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1726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Prevalence</a:t>
            </a:r>
          </a:p>
          <a:p>
            <a:r>
              <a:rPr lang="en-US" sz="2000" dirty="0"/>
              <a:t>Fraction of</a:t>
            </a:r>
          </a:p>
          <a:p>
            <a:r>
              <a:rPr lang="en-US" sz="2000" dirty="0"/>
              <a:t>actual 1’s in</a:t>
            </a:r>
          </a:p>
          <a:p>
            <a:r>
              <a:rPr lang="en-US" sz="2000" dirty="0"/>
              <a:t>population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BBD73-7720-A94A-A318-85D6E075406C}"/>
              </a:ext>
            </a:extLst>
          </p:cNvPr>
          <p:cNvCxnSpPr>
            <a:cxnSpLocks/>
          </p:cNvCxnSpPr>
          <p:nvPr/>
        </p:nvCxnSpPr>
        <p:spPr>
          <a:xfrm flipH="1" flipV="1">
            <a:off x="9541042" y="2322095"/>
            <a:ext cx="982579" cy="876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D7A25F-B6AB-4848-8894-90B7DF4DBB70}"/>
              </a:ext>
            </a:extLst>
          </p:cNvPr>
          <p:cNvSpPr txBox="1"/>
          <p:nvPr/>
        </p:nvSpPr>
        <p:spPr>
          <a:xfrm>
            <a:off x="8993394" y="3198168"/>
            <a:ext cx="2975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Negative Rate</a:t>
            </a:r>
          </a:p>
          <a:p>
            <a:r>
              <a:rPr lang="en-US" sz="2000" dirty="0"/>
              <a:t>Among all actual 1’s,</a:t>
            </a:r>
          </a:p>
          <a:p>
            <a:r>
              <a:rPr lang="en-US" sz="2000" dirty="0"/>
              <a:t>fraction predicted to be 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70AD1-8219-0F49-84EE-FCD4FE777FEE}"/>
              </a:ext>
            </a:extLst>
          </p:cNvPr>
          <p:cNvCxnSpPr>
            <a:cxnSpLocks/>
          </p:cNvCxnSpPr>
          <p:nvPr/>
        </p:nvCxnSpPr>
        <p:spPr>
          <a:xfrm flipV="1">
            <a:off x="1668279" y="2322095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57C56C-D41F-0E44-BD79-32439BBFDDDA}"/>
              </a:ext>
            </a:extLst>
          </p:cNvPr>
          <p:cNvSpPr txBox="1"/>
          <p:nvPr/>
        </p:nvSpPr>
        <p:spPr>
          <a:xfrm>
            <a:off x="219795" y="3065378"/>
            <a:ext cx="3002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Positive Rate</a:t>
            </a:r>
          </a:p>
          <a:p>
            <a:r>
              <a:rPr lang="en-US" sz="2000" dirty="0"/>
              <a:t>Among all actual 0’s,</a:t>
            </a:r>
          </a:p>
          <a:p>
            <a:r>
              <a:rPr lang="en-US" sz="2000" dirty="0"/>
              <a:t>fraction predicted to be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70D37-2B9C-694B-9985-679E88B6081B}"/>
              </a:ext>
            </a:extLst>
          </p:cNvPr>
          <p:cNvCxnSpPr>
            <a:cxnSpLocks/>
          </p:cNvCxnSpPr>
          <p:nvPr/>
        </p:nvCxnSpPr>
        <p:spPr>
          <a:xfrm flipH="1" flipV="1">
            <a:off x="6823359" y="2586341"/>
            <a:ext cx="299610" cy="12104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91D573-36BB-7148-88C1-9E7FE99BCBCE}"/>
              </a:ext>
            </a:extLst>
          </p:cNvPr>
          <p:cNvSpPr txBox="1"/>
          <p:nvPr/>
        </p:nvSpPr>
        <p:spPr>
          <a:xfrm>
            <a:off x="5578229" y="3812836"/>
            <a:ext cx="3116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Discovery Rate</a:t>
            </a:r>
          </a:p>
          <a:p>
            <a:r>
              <a:rPr lang="en-US" sz="2000" dirty="0"/>
              <a:t>Among all predicted 1’s,</a:t>
            </a:r>
          </a:p>
          <a:p>
            <a:r>
              <a:rPr lang="en-US" sz="2000" dirty="0"/>
              <a:t>fraction that are actual 0’s</a:t>
            </a:r>
          </a:p>
          <a:p>
            <a:r>
              <a:rPr lang="en-US" sz="2000" dirty="0"/>
              <a:t>=(1 – precision)</a:t>
            </a:r>
          </a:p>
        </p:txBody>
      </p:sp>
    </p:spTree>
    <p:extLst>
      <p:ext uri="{BB962C8B-B14F-4D97-AF65-F5344CB8AC3E}">
        <p14:creationId xmlns:p14="http://schemas.microsoft.com/office/powerpoint/2010/main" val="2983002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308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0911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41A2-F851-9E43-BF4D-6DDC4EACEFF6}"/>
              </a:ext>
            </a:extLst>
          </p:cNvPr>
          <p:cNvSpPr txBox="1"/>
          <p:nvPr/>
        </p:nvSpPr>
        <p:spPr>
          <a:xfrm>
            <a:off x="1318039" y="5176940"/>
            <a:ext cx="955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…then either FPR or FNR can be equal across groups, </a:t>
            </a:r>
            <a:r>
              <a:rPr lang="en-US" sz="2400" b="1" u="sng" dirty="0"/>
              <a:t>but not both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707498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6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7553F-2101-9C44-9C8A-C6082AB6FAFD}"/>
              </a:ext>
            </a:extLst>
          </p:cNvPr>
          <p:cNvSpPr txBox="1"/>
          <p:nvPr/>
        </p:nvSpPr>
        <p:spPr>
          <a:xfrm>
            <a:off x="415600" y="1504282"/>
            <a:ext cx="113606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Sadly, no… we </a:t>
            </a:r>
            <a:r>
              <a:rPr lang="en-US" sz="3600" u="sng" dirty="0"/>
              <a:t>can’t</a:t>
            </a:r>
            <a:r>
              <a:rPr lang="en-US" sz="3600" b="1" dirty="0"/>
              <a:t> </a:t>
            </a:r>
            <a:r>
              <a:rPr lang="en-US" sz="3600" dirty="0"/>
              <a:t>have it all!</a:t>
            </a:r>
          </a:p>
          <a:p>
            <a:endParaRPr lang="en-US" sz="3600" dirty="0"/>
          </a:p>
          <a:p>
            <a:r>
              <a:rPr lang="en-US" sz="3600" dirty="0"/>
              <a:t>But this also </a:t>
            </a:r>
            <a:r>
              <a:rPr lang="en-US" sz="3600" u="sng" dirty="0"/>
              <a:t>doesn’t</a:t>
            </a:r>
            <a:r>
              <a:rPr lang="en-US" sz="3600" dirty="0"/>
              <a:t> mean fairness is unachievable or we shouldn’t bother.</a:t>
            </a:r>
          </a:p>
          <a:p>
            <a:endParaRPr lang="en-US" sz="3600" dirty="0"/>
          </a:p>
          <a:p>
            <a:r>
              <a:rPr lang="en-US" sz="3600" dirty="0"/>
              <a:t>Instead, it means we have to </a:t>
            </a:r>
            <a:r>
              <a:rPr lang="en-US" sz="3600" b="1" dirty="0"/>
              <a:t>carefully consider</a:t>
            </a:r>
            <a:r>
              <a:rPr lang="en-US" sz="3600" dirty="0"/>
              <a:t> </a:t>
            </a:r>
            <a:r>
              <a:rPr lang="en-US" sz="3600" b="1" dirty="0"/>
              <a:t>and</a:t>
            </a:r>
            <a:r>
              <a:rPr lang="en-US" sz="3600" dirty="0"/>
              <a:t> </a:t>
            </a:r>
            <a:r>
              <a:rPr lang="en-US" sz="3600" b="1" dirty="0"/>
              <a:t>choose</a:t>
            </a:r>
            <a:r>
              <a:rPr lang="en-US" sz="3600" dirty="0"/>
              <a:t> the appropriate fairness metrics for our context</a:t>
            </a:r>
          </a:p>
        </p:txBody>
      </p:sp>
    </p:spTree>
    <p:extLst>
      <p:ext uri="{BB962C8B-B14F-4D97-AF65-F5344CB8AC3E}">
        <p14:creationId xmlns:p14="http://schemas.microsoft.com/office/powerpoint/2010/main" val="1224945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Lead Poisoning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Blight Violations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Student Tutoring</a:t>
            </a:r>
          </a:p>
        </p:txBody>
      </p:sp>
    </p:spTree>
    <p:extLst>
      <p:ext uri="{BB962C8B-B14F-4D97-AF65-F5344CB8AC3E}">
        <p14:creationId xmlns:p14="http://schemas.microsoft.com/office/powerpoint/2010/main" val="3993649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240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11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No… but it’s intended as a starting point to help guide a conversation between ML experts, policy makers, and those affected by the decisions.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Ultimately, the choice of fairness metric(s) is highly dependent on context and stakeholder values.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7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48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What implicit choices about fairness are encoded when we say…</a:t>
            </a:r>
          </a:p>
          <a:p>
            <a:r>
              <a:rPr lang="en-US" sz="2800" dirty="0">
                <a:solidFill>
                  <a:schemeClr val="tx1"/>
                </a:solidFill>
              </a:rPr>
              <a:t>Beyond a reasonable doubt? (e.g., criminal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preponderance of evidence? (e.g., civil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Probable cause? (e.g., indictment by grand jury)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Innocent until proven guilty?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770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71934"/>
            <a:ext cx="11360700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Title VII of US Civil Rights Act – Job Discrimination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Treatment (intentional discrimination)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Impact (regardless of intention)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7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14</a:t>
            </a:r>
            <a:r>
              <a:rPr lang="en-US" sz="3200" baseline="30000" dirty="0">
                <a:solidFill>
                  <a:schemeClr val="tx1"/>
                </a:solidFill>
              </a:rPr>
              <a:t>th</a:t>
            </a:r>
            <a:r>
              <a:rPr lang="en-US" sz="3200" dirty="0">
                <a:solidFill>
                  <a:schemeClr val="tx1"/>
                </a:solidFill>
              </a:rPr>
              <a:t> Amendment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Equal Protection (under laws and government actions)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“Strict Scrutiny” Standard: compelling state interest, narrowly tailored, and least restrictive means</a:t>
            </a:r>
          </a:p>
        </p:txBody>
      </p:sp>
    </p:spTree>
    <p:extLst>
      <p:ext uri="{BB962C8B-B14F-4D97-AF65-F5344CB8AC3E}">
        <p14:creationId xmlns:p14="http://schemas.microsoft.com/office/powerpoint/2010/main" val="2459341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BD07C-269D-C246-AB62-D5E66F4D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03" y="1580875"/>
            <a:ext cx="9446794" cy="45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83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</p:txBody>
      </p:sp>
    </p:spTree>
    <p:extLst>
      <p:ext uri="{BB962C8B-B14F-4D97-AF65-F5344CB8AC3E}">
        <p14:creationId xmlns:p14="http://schemas.microsoft.com/office/powerpoint/2010/main" val="3004389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Expanded scale and reach of state power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Durability of errors – need for special skills to update/fix problems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What does “discriminatory intent” mean in this context?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Unclear how to apply “</a:t>
            </a:r>
            <a:r>
              <a:rPr lang="en-US" sz="2700" dirty="0" err="1">
                <a:solidFill>
                  <a:schemeClr val="tx1"/>
                </a:solidFill>
              </a:rPr>
              <a:t>anticlassification</a:t>
            </a:r>
            <a:r>
              <a:rPr lang="en-US" sz="2700" dirty="0">
                <a:solidFill>
                  <a:schemeClr val="tx1"/>
                </a:solidFill>
              </a:rPr>
              <a:t>” standard of equal protection</a:t>
            </a:r>
          </a:p>
        </p:txBody>
      </p:sp>
    </p:spTree>
    <p:extLst>
      <p:ext uri="{BB962C8B-B14F-4D97-AF65-F5344CB8AC3E}">
        <p14:creationId xmlns:p14="http://schemas.microsoft.com/office/powerpoint/2010/main" val="4019042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Difficulties with Equal Protection’s “</a:t>
            </a:r>
            <a:r>
              <a:rPr lang="en-US" sz="3200" dirty="0" err="1">
                <a:solidFill>
                  <a:schemeClr val="tx1"/>
                </a:solidFill>
              </a:rPr>
              <a:t>Anticlassification</a:t>
            </a:r>
            <a:r>
              <a:rPr lang="en-US" sz="3200" dirty="0">
                <a:solidFill>
                  <a:schemeClr val="tx1"/>
                </a:solidFill>
              </a:rPr>
              <a:t>” Standard: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Simply omitting race as a feature doesn’t ensure an algorithm is “colorblind” – too much correlated information in other features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Accounting for race may in fact be needed to decrease disparities</a:t>
            </a:r>
          </a:p>
        </p:txBody>
      </p:sp>
    </p:spTree>
    <p:extLst>
      <p:ext uri="{BB962C8B-B14F-4D97-AF65-F5344CB8AC3E}">
        <p14:creationId xmlns:p14="http://schemas.microsoft.com/office/powerpoint/2010/main" val="1392940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03149"/>
              </p:ext>
            </p:extLst>
          </p:nvPr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</p:spTree>
    <p:extLst>
      <p:ext uri="{BB962C8B-B14F-4D97-AF65-F5344CB8AC3E}">
        <p14:creationId xmlns:p14="http://schemas.microsoft.com/office/powerpoint/2010/main" val="3150692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92137"/>
              </p:ext>
            </p:extLst>
          </p:nvPr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40687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Race-Blind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75%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1307416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235777"/>
              </p:ext>
            </p:extLst>
          </p:nvPr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3709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Race-Aware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19215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4439910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7445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does Huq suggest modifying our criteria for assessing discrimination in this new context?</a:t>
            </a:r>
          </a:p>
        </p:txBody>
      </p:sp>
    </p:spTree>
    <p:extLst>
      <p:ext uri="{BB962C8B-B14F-4D97-AF65-F5344CB8AC3E}">
        <p14:creationId xmlns:p14="http://schemas.microsoft.com/office/powerpoint/2010/main" val="260439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3200" i="1" dirty="0">
                <a:solidFill>
                  <a:schemeClr val="tx1"/>
                </a:solidFill>
              </a:rPr>
              <a:t>“Rather than asking about abstract definitions of fairness, a criminal justice algorithm should be evaluated in terms of its long-term, dynamic effects on racial stratification… [and] focus on the net burden thereby placed on the racial minority.”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80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7B15-C438-0144-A7C2-EDD3D463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Bias Audit flow</a:t>
            </a:r>
          </a:p>
        </p:txBody>
      </p:sp>
      <p:sp>
        <p:nvSpPr>
          <p:cNvPr id="982" name="Google Shape;982;p1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Bef>
                <a:spcPts val="853"/>
              </a:spcBef>
              <a:buNone/>
            </a:pPr>
            <a:r>
              <a:rPr lang="en" b="1" dirty="0">
                <a:solidFill>
                  <a:srgbClr val="34495E"/>
                </a:solidFill>
                <a:latin typeface="Lato"/>
                <a:ea typeface="Lato"/>
                <a:cs typeface="Lato"/>
                <a:sym typeface="Lato"/>
              </a:rPr>
              <a:t>Race</a:t>
            </a:r>
            <a:endParaRPr b="1" dirty="0">
              <a:solidFill>
                <a:srgbClr val="34495E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 algn="ctr">
              <a:spcBef>
                <a:spcPts val="853"/>
              </a:spcBef>
              <a:buNone/>
            </a:pPr>
            <a:r>
              <a:rPr lang="en" b="1" dirty="0">
                <a:solidFill>
                  <a:srgbClr val="34495E"/>
                </a:solidFill>
                <a:latin typeface="Lato"/>
                <a:ea typeface="Lato"/>
                <a:cs typeface="Lato"/>
                <a:sym typeface="Lato"/>
              </a:rPr>
              <a:t>Sex</a:t>
            </a:r>
            <a:endParaRPr b="1" dirty="0">
              <a:solidFill>
                <a:srgbClr val="34495E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 algn="ctr">
              <a:spcBef>
                <a:spcPts val="853"/>
              </a:spcBef>
              <a:buNone/>
            </a:pPr>
            <a:r>
              <a:rPr lang="en" b="1" dirty="0">
                <a:solidFill>
                  <a:srgbClr val="34495E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 b="1" dirty="0">
              <a:solidFill>
                <a:srgbClr val="34495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4" name="Google Shape;984;p121"/>
          <p:cNvSpPr txBox="1">
            <a:spLocks noGrp="1"/>
          </p:cNvSpPr>
          <p:nvPr>
            <p:ph type="body" idx="4294967295"/>
          </p:nvPr>
        </p:nvSpPr>
        <p:spPr>
          <a:xfrm>
            <a:off x="8520113" y="1609725"/>
            <a:ext cx="3671887" cy="156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Bef>
                <a:spcPts val="853"/>
              </a:spcBef>
              <a:buNone/>
            </a:pPr>
            <a:r>
              <a:rPr lang="en" b="1" dirty="0">
                <a:solidFill>
                  <a:srgbClr val="34495E"/>
                </a:solidFill>
                <a:latin typeface="Lato"/>
                <a:ea typeface="Lato"/>
                <a:cs typeface="Lato"/>
                <a:sym typeface="Lato"/>
              </a:rPr>
              <a:t>Equal False </a:t>
            </a:r>
            <a:endParaRPr b="1" dirty="0">
              <a:solidFill>
                <a:srgbClr val="34495E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 algn="ctr">
              <a:spcBef>
                <a:spcPts val="853"/>
              </a:spcBef>
              <a:buNone/>
            </a:pPr>
            <a:r>
              <a:rPr lang="en" b="1" dirty="0">
                <a:solidFill>
                  <a:srgbClr val="34495E"/>
                </a:solidFill>
                <a:latin typeface="Lato"/>
                <a:ea typeface="Lato"/>
                <a:cs typeface="Lato"/>
                <a:sym typeface="Lato"/>
              </a:rPr>
              <a:t>Omission Rate</a:t>
            </a:r>
            <a:endParaRPr b="1" dirty="0">
              <a:solidFill>
                <a:srgbClr val="34495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3" name="Google Shape;98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995" y="4604625"/>
            <a:ext cx="1037100" cy="10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2969433"/>
            <a:ext cx="11785599" cy="160869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81;p121">
            <a:extLst>
              <a:ext uri="{FF2B5EF4-FFF2-40B4-BE49-F238E27FC236}">
                <a16:creationId xmlns:a16="http://schemas.microsoft.com/office/drawing/2014/main" id="{9AE90B6F-5D72-264F-A354-FCBA0C454859}"/>
              </a:ext>
            </a:extLst>
          </p:cNvPr>
          <p:cNvSpPr txBox="1">
            <a:spLocks/>
          </p:cNvSpPr>
          <p:nvPr/>
        </p:nvSpPr>
        <p:spPr bwMode="auto">
          <a:xfrm>
            <a:off x="0" y="2108717"/>
            <a:ext cx="3441107" cy="1562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75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125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25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4495E"/>
                </a:solidFill>
                <a:latin typeface="Lato"/>
                <a:ea typeface="Lato"/>
                <a:cs typeface="Lato"/>
                <a:sym typeface="Lato"/>
              </a:rPr>
              <a:t>Risk Score and Outcomes</a:t>
            </a:r>
          </a:p>
        </p:txBody>
      </p:sp>
    </p:spTree>
    <p:extLst>
      <p:ext uri="{BB962C8B-B14F-4D97-AF65-F5344CB8AC3E}">
        <p14:creationId xmlns:p14="http://schemas.microsoft.com/office/powerpoint/2010/main" val="271998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pkNnU28wfLkoNUWnKRu25Y346Dsame_Jjorg2jyA8r5QBw_hck34YExzFNkQxG6Q4OX0YLszs5yE42tJNgEsfr-4vTAn8ER54v875sMskyrI-W8ixufzfRemPjcDfob5uB_Am2HGyEE">
            <a:extLst>
              <a:ext uri="{FF2B5EF4-FFF2-40B4-BE49-F238E27FC236}">
                <a16:creationId xmlns:a16="http://schemas.microsoft.com/office/drawing/2014/main" id="{F6EC353E-DCA9-DE46-8E40-1A049E68D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62"/>
          <a:stretch/>
        </p:blipFill>
        <p:spPr bwMode="auto">
          <a:xfrm>
            <a:off x="856344" y="144709"/>
            <a:ext cx="10083800" cy="62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3DC2C-81E6-8F45-B629-FCC304CB907C}"/>
              </a:ext>
            </a:extLst>
          </p:cNvPr>
          <p:cNvSpPr txBox="1"/>
          <p:nvPr/>
        </p:nvSpPr>
        <p:spPr>
          <a:xfrm>
            <a:off x="2850244" y="0"/>
            <a:ext cx="6096000" cy="1077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Aequitas: Bias Audit Tool</a:t>
            </a:r>
          </a:p>
          <a:p>
            <a:pPr algn="ctr"/>
            <a:r>
              <a:rPr lang="en-US" sz="2133" dirty="0">
                <a:hlinkClick r:id="rId3"/>
              </a:rPr>
              <a:t>http://www.datasciencepublicpolicy.org/aequitas/ </a:t>
            </a:r>
            <a:r>
              <a:rPr lang="en-US" sz="2133" dirty="0"/>
              <a:t>Joint Work with Pedro </a:t>
            </a:r>
            <a:r>
              <a:rPr lang="en-US" sz="2133" dirty="0" err="1"/>
              <a:t>Saleiro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067749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2"/>
          <p:cNvSpPr txBox="1"/>
          <p:nvPr/>
        </p:nvSpPr>
        <p:spPr>
          <a:xfrm>
            <a:off x="4463133" y="5283200"/>
            <a:ext cx="2112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dirty="0"/>
              <a:t>Performance Metric</a:t>
            </a:r>
            <a:endParaRPr sz="2667" dirty="0"/>
          </a:p>
        </p:txBody>
      </p:sp>
      <p:sp>
        <p:nvSpPr>
          <p:cNvPr id="991" name="Google Shape;991;p122"/>
          <p:cNvSpPr txBox="1"/>
          <p:nvPr/>
        </p:nvSpPr>
        <p:spPr>
          <a:xfrm>
            <a:off x="2877467" y="5181600"/>
            <a:ext cx="2112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0%</a:t>
            </a:r>
            <a:endParaRPr sz="1867"/>
          </a:p>
        </p:txBody>
      </p:sp>
      <p:sp>
        <p:nvSpPr>
          <p:cNvPr id="992" name="Google Shape;992;p122"/>
          <p:cNvSpPr txBox="1"/>
          <p:nvPr/>
        </p:nvSpPr>
        <p:spPr>
          <a:xfrm>
            <a:off x="6999533" y="5181600"/>
            <a:ext cx="2112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100%</a:t>
            </a:r>
            <a:endParaRPr sz="1867"/>
          </a:p>
        </p:txBody>
      </p:sp>
      <p:sp>
        <p:nvSpPr>
          <p:cNvPr id="993" name="Google Shape;993;p122"/>
          <p:cNvSpPr/>
          <p:nvPr/>
        </p:nvSpPr>
        <p:spPr>
          <a:xfrm>
            <a:off x="5807567" y="4916633"/>
            <a:ext cx="250400" cy="239600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94" name="Google Shape;994;p122"/>
          <p:cNvSpPr/>
          <p:nvPr/>
        </p:nvSpPr>
        <p:spPr>
          <a:xfrm>
            <a:off x="6058833" y="4916633"/>
            <a:ext cx="250400" cy="239600"/>
          </a:xfrm>
          <a:prstGeom prst="ellipse">
            <a:avLst/>
          </a:prstGeom>
          <a:solidFill>
            <a:srgbClr val="FAC8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95" name="Google Shape;995;p122"/>
          <p:cNvSpPr/>
          <p:nvPr/>
        </p:nvSpPr>
        <p:spPr>
          <a:xfrm>
            <a:off x="5305000" y="4916633"/>
            <a:ext cx="250400" cy="2396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96" name="Google Shape;996;p122"/>
          <p:cNvSpPr/>
          <p:nvPr/>
        </p:nvSpPr>
        <p:spPr>
          <a:xfrm>
            <a:off x="5556284" y="4916633"/>
            <a:ext cx="250400" cy="23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97" name="Google Shape;997;p122"/>
          <p:cNvSpPr/>
          <p:nvPr/>
        </p:nvSpPr>
        <p:spPr>
          <a:xfrm>
            <a:off x="3367933" y="5053800"/>
            <a:ext cx="4542000" cy="2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79AE2-6DF2-9F45-858E-78F36A17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F6153-BFBC-B94C-A55C-E73471911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8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23"/>
          <p:cNvSpPr txBox="1"/>
          <p:nvPr/>
        </p:nvSpPr>
        <p:spPr>
          <a:xfrm>
            <a:off x="2877467" y="5432279"/>
            <a:ext cx="2112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0%</a:t>
            </a:r>
            <a:endParaRPr sz="1867"/>
          </a:p>
        </p:txBody>
      </p:sp>
      <p:sp>
        <p:nvSpPr>
          <p:cNvPr id="1004" name="Google Shape;1004;p123"/>
          <p:cNvSpPr txBox="1"/>
          <p:nvPr/>
        </p:nvSpPr>
        <p:spPr>
          <a:xfrm>
            <a:off x="6999533" y="5432279"/>
            <a:ext cx="2112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100%</a:t>
            </a:r>
            <a:endParaRPr sz="1867"/>
          </a:p>
        </p:txBody>
      </p:sp>
      <p:sp>
        <p:nvSpPr>
          <p:cNvPr id="1005" name="Google Shape;1005;p123"/>
          <p:cNvSpPr/>
          <p:nvPr/>
        </p:nvSpPr>
        <p:spPr>
          <a:xfrm>
            <a:off x="5807567" y="2627312"/>
            <a:ext cx="250400" cy="239600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06" name="Google Shape;1006;p123"/>
          <p:cNvSpPr/>
          <p:nvPr/>
        </p:nvSpPr>
        <p:spPr>
          <a:xfrm>
            <a:off x="6058833" y="2728912"/>
            <a:ext cx="250400" cy="239600"/>
          </a:xfrm>
          <a:prstGeom prst="ellipse">
            <a:avLst/>
          </a:prstGeom>
          <a:solidFill>
            <a:srgbClr val="FAC8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07" name="Google Shape;1007;p123"/>
          <p:cNvSpPr/>
          <p:nvPr/>
        </p:nvSpPr>
        <p:spPr>
          <a:xfrm>
            <a:off x="5305000" y="2322512"/>
            <a:ext cx="250400" cy="2396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08" name="Google Shape;1008;p123"/>
          <p:cNvSpPr/>
          <p:nvPr/>
        </p:nvSpPr>
        <p:spPr>
          <a:xfrm>
            <a:off x="5556284" y="3744912"/>
            <a:ext cx="250400" cy="23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09" name="Google Shape;1009;p123"/>
          <p:cNvSpPr/>
          <p:nvPr/>
        </p:nvSpPr>
        <p:spPr>
          <a:xfrm rot="-5400000">
            <a:off x="1132733" y="3069279"/>
            <a:ext cx="4542000" cy="2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10" name="Google Shape;1010;p123"/>
          <p:cNvSpPr txBox="1"/>
          <p:nvPr/>
        </p:nvSpPr>
        <p:spPr>
          <a:xfrm rot="-5400000">
            <a:off x="1785332" y="2456416"/>
            <a:ext cx="2112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Bias</a:t>
            </a:r>
            <a:endParaRPr sz="3200"/>
          </a:p>
        </p:txBody>
      </p:sp>
      <p:sp>
        <p:nvSpPr>
          <p:cNvPr id="1011" name="Google Shape;1011;p123"/>
          <p:cNvSpPr/>
          <p:nvPr/>
        </p:nvSpPr>
        <p:spPr>
          <a:xfrm>
            <a:off x="3367933" y="5304479"/>
            <a:ext cx="4542000" cy="2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12" name="Google Shape;1012;p123"/>
          <p:cNvSpPr txBox="1"/>
          <p:nvPr/>
        </p:nvSpPr>
        <p:spPr>
          <a:xfrm rot="-5400000">
            <a:off x="2061525" y="181633"/>
            <a:ext cx="2112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 dirty="0"/>
              <a:t>100%</a:t>
            </a:r>
            <a:endParaRPr sz="1867" dirty="0"/>
          </a:p>
        </p:txBody>
      </p:sp>
      <p:sp>
        <p:nvSpPr>
          <p:cNvPr id="16" name="Google Shape;990;p122">
            <a:extLst>
              <a:ext uri="{FF2B5EF4-FFF2-40B4-BE49-F238E27FC236}">
                <a16:creationId xmlns:a16="http://schemas.microsoft.com/office/drawing/2014/main" id="{8C377CA6-923C-834A-88DC-3545B50ECDF4}"/>
              </a:ext>
            </a:extLst>
          </p:cNvPr>
          <p:cNvSpPr txBox="1"/>
          <p:nvPr/>
        </p:nvSpPr>
        <p:spPr>
          <a:xfrm>
            <a:off x="4463133" y="5533879"/>
            <a:ext cx="2112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dirty="0"/>
              <a:t>Performance Metric</a:t>
            </a:r>
            <a:endParaRPr sz="2667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74A7C-8C3E-1546-A010-FC642688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5C758-FF19-4E4D-A2FD-04E83145A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39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   Case Study: Policy Goals to Fairness Metrics to Model Selection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8006A-A99E-7C49-BA27-0690414CE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your policy goal?</a:t>
            </a:r>
          </a:p>
          <a:p>
            <a:pPr lvl="1"/>
            <a:r>
              <a:rPr lang="en-US" dirty="0"/>
              <a:t>Reduction in recidivism for all groups</a:t>
            </a:r>
          </a:p>
          <a:p>
            <a:pPr lvl="1"/>
            <a:r>
              <a:rPr lang="en-US" dirty="0"/>
              <a:t>Equal reduction in recidivism rates for all groups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Equal recidivism rate for all groups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marL="342891" lvl="1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Each goal requires optimizing and selecting models using a different fairness metric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CC96A-F5D7-434A-891B-EB95E30B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986" y="1240251"/>
            <a:ext cx="2590879" cy="25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57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Case Study: Prioritizing Early Diabetes Screenings in a fair and equitable way</a:t>
            </a:r>
            <a:endParaRPr dirty="0"/>
          </a:p>
        </p:txBody>
      </p:sp>
      <p:sp>
        <p:nvSpPr>
          <p:cNvPr id="1107" name="Google Shape;1107;p1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53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853"/>
              </a:spcBef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9B1F2-2F28-AB45-84C4-BE22CE235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240" y="1170774"/>
            <a:ext cx="5852761" cy="115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49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Three Concepts of Fairness in 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2255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We’ve focused here on the concept of </a:t>
            </a:r>
            <a:r>
              <a:rPr lang="en-US" sz="3200" b="1" dirty="0">
                <a:solidFill>
                  <a:schemeClr val="tx1"/>
                </a:solidFill>
              </a:rPr>
              <a:t>group fairness</a:t>
            </a:r>
            <a:r>
              <a:rPr lang="en-US" sz="3200" dirty="0">
                <a:solidFill>
                  <a:schemeClr val="tx1"/>
                </a:solidFill>
              </a:rPr>
              <a:t> – balancing aggregate metrics across groups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Some also study the concept of </a:t>
            </a:r>
            <a:r>
              <a:rPr lang="en-US" sz="3200" b="1" dirty="0">
                <a:solidFill>
                  <a:schemeClr val="tx1"/>
                </a:solidFill>
              </a:rPr>
              <a:t>individual fairness</a:t>
            </a:r>
            <a:r>
              <a:rPr lang="en-US" sz="3200" dirty="0">
                <a:solidFill>
                  <a:schemeClr val="tx1"/>
                </a:solidFill>
              </a:rPr>
              <a:t> – that similar individuals should be treated similarly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An important related line of work concerns </a:t>
            </a:r>
            <a:r>
              <a:rPr lang="en-US" sz="3200" b="1" dirty="0">
                <a:solidFill>
                  <a:schemeClr val="tx1"/>
                </a:solidFill>
              </a:rPr>
              <a:t>counterfactual fairness</a:t>
            </a:r>
            <a:r>
              <a:rPr lang="en-US" sz="3200" dirty="0">
                <a:solidFill>
                  <a:schemeClr val="tx1"/>
                </a:solidFill>
              </a:rPr>
              <a:t> – how would your prediction if you were a member of a different group? </a:t>
            </a:r>
          </a:p>
        </p:txBody>
      </p:sp>
    </p:spTree>
    <p:extLst>
      <p:ext uri="{BB962C8B-B14F-4D97-AF65-F5344CB8AC3E}">
        <p14:creationId xmlns:p14="http://schemas.microsoft.com/office/powerpoint/2010/main" val="1486252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Practical Challenges with Individual Fairness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46936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 you measure “similarity”? Over what distance metric and what features?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Individual fairness doesn’t guarantee group fairness (but also vice-versa)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 the light of existing or historical discrimination, the protected attribute / group membership might be an important measure of dissimilarity in itself</a:t>
            </a:r>
          </a:p>
        </p:txBody>
      </p:sp>
    </p:spTree>
    <p:extLst>
      <p:ext uri="{BB962C8B-B14F-4D97-AF65-F5344CB8AC3E}">
        <p14:creationId xmlns:p14="http://schemas.microsoft.com/office/powerpoint/2010/main" val="309397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Trustworthiness and Accountability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policymakers understand what the analysis is doing?</a:t>
            </a:r>
          </a:p>
          <a:p>
            <a:endParaRPr lang="en-US" dirty="0"/>
          </a:p>
          <a:p>
            <a:r>
              <a:rPr lang="en-US" dirty="0"/>
              <a:t>Do action-takers understand and trust why they’re getting the recommendations they’re getting?  </a:t>
            </a:r>
          </a:p>
          <a:p>
            <a:endParaRPr lang="en-US" dirty="0"/>
          </a:p>
          <a:p>
            <a:r>
              <a:rPr lang="en-US" dirty="0"/>
              <a:t>Do the people being acted on understand why?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recourse do people being acted on have to appeal these decisions or identify and correct errors in the data or system?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21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this leave us?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399"/>
            <a:ext cx="11360700" cy="5285495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What can we do to understand bias and improve fairness of our systems?</a:t>
            </a:r>
          </a:p>
          <a:p>
            <a:r>
              <a:rPr lang="en-US" sz="3200" dirty="0">
                <a:solidFill>
                  <a:schemeClr val="tx1"/>
                </a:solidFill>
              </a:rPr>
              <a:t>Bias and equity audits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Try to fix the input data</a:t>
            </a:r>
          </a:p>
          <a:p>
            <a:r>
              <a:rPr lang="en-US" sz="3200" dirty="0">
                <a:solidFill>
                  <a:schemeClr val="tx1"/>
                </a:solidFill>
              </a:rPr>
              <a:t>Optimize for fairness in model training</a:t>
            </a:r>
          </a:p>
          <a:p>
            <a:r>
              <a:rPr lang="en-US" sz="3200" dirty="0">
                <a:solidFill>
                  <a:schemeClr val="tx1"/>
                </a:solidFill>
              </a:rPr>
              <a:t>Choose fair models during model selection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Post-hoc adjustments to de-bias model scores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Measure relative effectiveness of interventions across groups and develop better-tailored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23430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More on Bias and Fairness on Thursday…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Equity/Efficiency Trade-Offs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More on measuring bias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Mitigating disparities</a:t>
            </a:r>
          </a:p>
        </p:txBody>
      </p:sp>
    </p:spTree>
    <p:extLst>
      <p:ext uri="{BB962C8B-B14F-4D97-AF65-F5344CB8AC3E}">
        <p14:creationId xmlns:p14="http://schemas.microsoft.com/office/powerpoint/2010/main" val="1246127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7643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Training (for analysts, managers, and policymakers)</a:t>
            </a:r>
          </a:p>
          <a:p>
            <a:r>
              <a:rPr lang="en-US" sz="3200" dirty="0"/>
              <a:t>Bias Audit Checklists and Processes</a:t>
            </a:r>
          </a:p>
          <a:p>
            <a:r>
              <a:rPr lang="en-US" sz="3200" dirty="0"/>
              <a:t>Tools (to help AI developers build equitable systems) that are embedded in to the workflow</a:t>
            </a:r>
          </a:p>
          <a:p>
            <a:r>
              <a:rPr lang="en-US" sz="3200" dirty="0"/>
              <a:t>“Insurance” Budget to test, monitor, and evaluate systems for equity</a:t>
            </a:r>
          </a:p>
          <a:p>
            <a:r>
              <a:rPr lang="en-US" sz="3200" dirty="0"/>
              <a:t>Regulations and Review Boards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9333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500B8-1330-FB4F-AF71-85948D6E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we’re taking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137514-353A-DD41-BA44-0F3A9BC23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63653"/>
            <a:ext cx="11360700" cy="4555200"/>
          </a:xfrm>
        </p:spPr>
        <p:txBody>
          <a:bodyPr/>
          <a:lstStyle/>
          <a:p>
            <a:r>
              <a:rPr lang="en-US" dirty="0"/>
              <a:t>Training (lots of it)</a:t>
            </a:r>
          </a:p>
          <a:p>
            <a:r>
              <a:rPr lang="en-US" dirty="0"/>
              <a:t>Tools – for different stages of projects embedded in the ML and project workflow</a:t>
            </a:r>
          </a:p>
          <a:p>
            <a:r>
              <a:rPr lang="en-US" dirty="0"/>
              <a:t>Case Studies</a:t>
            </a:r>
          </a:p>
          <a:p>
            <a:r>
              <a:rPr lang="en-US" dirty="0"/>
              <a:t>Providing choices with clear policy implications</a:t>
            </a:r>
          </a:p>
          <a:p>
            <a:r>
              <a:rPr lang="en-US" dirty="0"/>
              <a:t>Focus on outcomes and actions – fair outcomes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Research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Discovering biased populations subgroups when we  don’t have predefined “protected” groups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Detecting causes/sources of Bias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Comparing different approaches to “correct” for the bias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Using bias as a primary metric to do model selection over time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92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9C1D-7CCD-FF41-A3B8-6720D75A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0F6B-2223-2C45-AB74-3FDB61948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an environment where informed ethical discussions can take place</a:t>
            </a:r>
          </a:p>
          <a:p>
            <a:endParaRPr lang="en-US" dirty="0"/>
          </a:p>
          <a:p>
            <a:r>
              <a:rPr lang="en-US" dirty="0"/>
              <a:t>Talk through ethical issues at each stage of the project (instead of waiting till the end of stopping after the initial setup)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Consider the entire chain of data - collection to analysis to action</a:t>
            </a:r>
          </a:p>
          <a:p>
            <a:endParaRPr lang="en-US" dirty="0"/>
          </a:p>
          <a:p>
            <a:r>
              <a:rPr lang="en-US" dirty="0"/>
              <a:t>Consider how it affects people throughout the chain – especially the people being affected (and include them in these discussions)</a:t>
            </a:r>
          </a:p>
          <a:p>
            <a:endParaRPr lang="en-US" dirty="0"/>
          </a:p>
          <a:p>
            <a:r>
              <a:rPr lang="en-US" dirty="0"/>
              <a:t>Embed ethics into both technical processes as well as people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15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Policy Paradox</a:t>
            </a:r>
            <a:endParaRPr lang="en-US" dirty="0"/>
          </a:p>
          <a:p>
            <a:r>
              <a:rPr lang="en-US" dirty="0">
                <a:hlinkClick r:id="rId3"/>
              </a:rPr>
              <a:t>Ethics and Data Science</a:t>
            </a:r>
            <a:endParaRPr lang="en-US" dirty="0"/>
          </a:p>
          <a:p>
            <a:r>
              <a:rPr lang="en-US" dirty="0">
                <a:hlinkClick r:id="rId4"/>
              </a:rPr>
              <a:t>Ethics and Policy in Data Science</a:t>
            </a:r>
            <a:r>
              <a:rPr lang="en-US" dirty="0"/>
              <a:t> (Class at Cornell)</a:t>
            </a:r>
          </a:p>
          <a:p>
            <a:r>
              <a:rPr lang="en-US" dirty="0">
                <a:hlinkClick r:id="rId5"/>
              </a:rPr>
              <a:t>First, Do No Harm</a:t>
            </a:r>
            <a:endParaRPr lang="en-US" dirty="0"/>
          </a:p>
          <a:p>
            <a:r>
              <a:rPr lang="en-US" dirty="0">
                <a:hlinkClick r:id="rId6"/>
              </a:rPr>
              <a:t>FATML</a:t>
            </a:r>
            <a:r>
              <a:rPr lang="en-US" dirty="0"/>
              <a:t> (workshops that have been happening for the past 4 years)</a:t>
            </a:r>
          </a:p>
        </p:txBody>
      </p:sp>
    </p:spTree>
    <p:extLst>
      <p:ext uri="{BB962C8B-B14F-4D97-AF65-F5344CB8AC3E}">
        <p14:creationId xmlns:p14="http://schemas.microsoft.com/office/powerpoint/2010/main" val="3809727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Data Science Project Scoping Guide</a:t>
            </a:r>
            <a:endParaRPr lang="en-US" dirty="0"/>
          </a:p>
          <a:p>
            <a:r>
              <a:rPr lang="en-US" dirty="0">
                <a:hlinkClick r:id="rId3"/>
              </a:rPr>
              <a:t>Data Maturity Framework</a:t>
            </a:r>
            <a:endParaRPr lang="en-US" dirty="0"/>
          </a:p>
          <a:p>
            <a:r>
              <a:rPr lang="en-US" dirty="0">
                <a:hlinkClick r:id="rId4"/>
              </a:rPr>
              <a:t>Hitchhikers Guide to DSSG: Data Science Tutorials</a:t>
            </a:r>
            <a:endParaRPr lang="en-US" dirty="0"/>
          </a:p>
          <a:p>
            <a:r>
              <a:rPr lang="en-US" dirty="0"/>
              <a:t>Data Science Tools</a:t>
            </a:r>
          </a:p>
          <a:p>
            <a:pPr lvl="1"/>
            <a:r>
              <a:rPr lang="en-US" dirty="0">
                <a:hlinkClick r:id="rId5"/>
              </a:rPr>
              <a:t>Triage</a:t>
            </a:r>
            <a:r>
              <a:rPr lang="en-US" dirty="0"/>
              <a:t>: data science pipeline (under development)</a:t>
            </a:r>
          </a:p>
          <a:p>
            <a:pPr lvl="1"/>
            <a:r>
              <a:rPr lang="en-US" dirty="0">
                <a:hlinkClick r:id="rId6"/>
              </a:rPr>
              <a:t>Aequitas</a:t>
            </a:r>
            <a:r>
              <a:rPr lang="en-US" dirty="0"/>
              <a:t>: Bias Audit Tool (under development)</a:t>
            </a:r>
          </a:p>
          <a:p>
            <a:pPr lvl="1"/>
            <a:r>
              <a:rPr lang="en-US" dirty="0"/>
              <a:t>Explainer: Explaining individual predictions from ML models (upcoming)</a:t>
            </a:r>
          </a:p>
          <a:p>
            <a:pPr lvl="1"/>
            <a:r>
              <a:rPr lang="en-US" dirty="0"/>
              <a:t>Code for other projects: </a:t>
            </a:r>
            <a:r>
              <a:rPr lang="en-US" dirty="0">
                <a:hlinkClick r:id="rId7"/>
              </a:rPr>
              <a:t>www.</a:t>
            </a:r>
            <a:r>
              <a:rPr lang="en-US" dirty="0">
                <a:latin typeface="Calibri" charset="0"/>
                <a:hlinkClick r:id="rId7"/>
              </a:rPr>
              <a:t>github.com/dssg</a:t>
            </a:r>
            <a:endParaRPr lang="en-US" dirty="0">
              <a:latin typeface="Calibri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65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2001f471e_0_7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Reminders</a:t>
            </a:r>
            <a:endParaRPr/>
          </a:p>
        </p:txBody>
      </p:sp>
      <p:sp>
        <p:nvSpPr>
          <p:cNvPr id="281" name="Google Shape;281;g72001f471e_0_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-US" dirty="0"/>
              <a:t>Assignment for Tuesday:</a:t>
            </a:r>
            <a:endParaRPr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-US" dirty="0"/>
              <a:t>Updates based on feedback</a:t>
            </a:r>
            <a:br>
              <a:rPr lang="en-US" dirty="0"/>
            </a:b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Readings for Thursday: Bias &amp; Fairness Part II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Trustworthiness and Accountability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accountable for the actions?</a:t>
            </a:r>
          </a:p>
          <a:p>
            <a:endParaRPr lang="en-US" dirty="0"/>
          </a:p>
          <a:p>
            <a:r>
              <a:rPr lang="en-US" dirty="0"/>
              <a:t>Who is deciding on the values encoded in the system?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Who is deciding when to (and not to) undertake a project?</a:t>
            </a:r>
          </a:p>
          <a:p>
            <a:endParaRPr lang="en-US" dirty="0"/>
          </a:p>
          <a:p>
            <a:r>
              <a:rPr lang="en-US" dirty="0"/>
              <a:t>How is the tradeoff between false positive and false negatives being set?</a:t>
            </a:r>
          </a:p>
        </p:txBody>
      </p:sp>
    </p:spTree>
    <p:extLst>
      <p:ext uri="{BB962C8B-B14F-4D97-AF65-F5344CB8AC3E}">
        <p14:creationId xmlns:p14="http://schemas.microsoft.com/office/powerpoint/2010/main" val="309040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The Role for Interpretability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Debugging the Model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Creating and increasing trust and adoption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Improving the decisions being made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Selecting appropriate interventions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Legal Recourse </a:t>
            </a:r>
          </a:p>
        </p:txBody>
      </p:sp>
    </p:spTree>
    <p:extLst>
      <p:ext uri="{BB962C8B-B14F-4D97-AF65-F5344CB8AC3E}">
        <p14:creationId xmlns:p14="http://schemas.microsoft.com/office/powerpoint/2010/main" val="293629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DD1BC4-5573-9742-A0FE-7F1AAEAF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a good explanation and how do we evaluate one?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B18622-A589-7D4A-8AC4-5B4C9E3DD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59905"/>
            <a:ext cx="11360700" cy="4555200"/>
          </a:xfrm>
        </p:spPr>
        <p:txBody>
          <a:bodyPr/>
          <a:lstStyle/>
          <a:p>
            <a:r>
              <a:rPr lang="en-US" dirty="0"/>
              <a:t>Ideally: We want human understandability and fidelity to the actual model</a:t>
            </a:r>
          </a:p>
          <a:p>
            <a:r>
              <a:rPr lang="en-US" dirty="0"/>
              <a:t>Task Specific: We want an explanation to improve the performance of the Human-ML system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090795-9AA4-C441-9A1A-D7A5A17C84BE}"/>
              </a:ext>
            </a:extLst>
          </p:cNvPr>
          <p:cNvGrpSpPr/>
          <p:nvPr/>
        </p:nvGrpSpPr>
        <p:grpSpPr>
          <a:xfrm>
            <a:off x="762894" y="2889751"/>
            <a:ext cx="9917297" cy="1405919"/>
            <a:chOff x="572170" y="2167313"/>
            <a:chExt cx="7437973" cy="10544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24F8F7-EE3D-0146-9768-3CAF55BB9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138" y="2172208"/>
              <a:ext cx="758412" cy="8023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C73A65-63A9-EF41-86C4-D44EFBF22729}"/>
                </a:ext>
              </a:extLst>
            </p:cNvPr>
            <p:cNvSpPr txBox="1"/>
            <p:nvPr/>
          </p:nvSpPr>
          <p:spPr>
            <a:xfrm>
              <a:off x="572170" y="2888996"/>
              <a:ext cx="1038987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/>
                <a:t>ML 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F90A87-19B2-3944-BEFF-3EE4C45E15FF}"/>
                </a:ext>
              </a:extLst>
            </p:cNvPr>
            <p:cNvCxnSpPr>
              <a:cxnSpLocks/>
            </p:cNvCxnSpPr>
            <p:nvPr/>
          </p:nvCxnSpPr>
          <p:spPr>
            <a:xfrm>
              <a:off x="1682496" y="2573397"/>
              <a:ext cx="2468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3DCEC-FD9B-2F45-AD48-47DEB6CB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322" y="2167313"/>
              <a:ext cx="729292" cy="7390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7402BC-104D-8F4A-9627-99A70A1796FA}"/>
                </a:ext>
              </a:extLst>
            </p:cNvPr>
            <p:cNvSpPr txBox="1"/>
            <p:nvPr/>
          </p:nvSpPr>
          <p:spPr>
            <a:xfrm>
              <a:off x="3685371" y="2906329"/>
              <a:ext cx="228091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/>
                <a:t>Human Decision-maker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1E1C5C0-6CA5-774F-ADFA-5E5C5C661665}"/>
                </a:ext>
              </a:extLst>
            </p:cNvPr>
            <p:cNvCxnSpPr>
              <a:cxnSpLocks/>
            </p:cNvCxnSpPr>
            <p:nvPr/>
          </p:nvCxnSpPr>
          <p:spPr>
            <a:xfrm>
              <a:off x="5236464" y="2573397"/>
              <a:ext cx="1914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1B44E6A-381D-1B4D-BC8C-719AE60C2F19}"/>
                </a:ext>
              </a:extLst>
            </p:cNvPr>
            <p:cNvSpPr/>
            <p:nvPr/>
          </p:nvSpPr>
          <p:spPr>
            <a:xfrm>
              <a:off x="7271326" y="2326368"/>
              <a:ext cx="738817" cy="54892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/>
                <a:t>73%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2F9EAD-38BB-7445-9ADA-A2A884C4FDDE}"/>
              </a:ext>
            </a:extLst>
          </p:cNvPr>
          <p:cNvGrpSpPr/>
          <p:nvPr/>
        </p:nvGrpSpPr>
        <p:grpSpPr>
          <a:xfrm>
            <a:off x="673486" y="4887026"/>
            <a:ext cx="9917297" cy="1759806"/>
            <a:chOff x="505114" y="3665270"/>
            <a:chExt cx="7437973" cy="131985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4FAE15-7BE2-EC4F-9079-496FFB14B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082" y="3670165"/>
              <a:ext cx="758412" cy="80237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8CD949-1E1D-5D46-A9EA-C97F275038DD}"/>
                </a:ext>
              </a:extLst>
            </p:cNvPr>
            <p:cNvSpPr txBox="1"/>
            <p:nvPr/>
          </p:nvSpPr>
          <p:spPr>
            <a:xfrm>
              <a:off x="505114" y="4450961"/>
              <a:ext cx="1038987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/>
                <a:t>ML Model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CF0AE-0925-CA46-BC9F-A6CA406F97FE}"/>
                </a:ext>
              </a:extLst>
            </p:cNvPr>
            <p:cNvCxnSpPr>
              <a:cxnSpLocks/>
            </p:cNvCxnSpPr>
            <p:nvPr/>
          </p:nvCxnSpPr>
          <p:spPr>
            <a:xfrm>
              <a:off x="1615440" y="4071354"/>
              <a:ext cx="5151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0099A81-CFE3-8E49-BCC8-A1838776C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5266" y="3665270"/>
              <a:ext cx="729292" cy="73901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67A3B7-2DF7-3F40-8DDE-93DBCB6381E8}"/>
                </a:ext>
              </a:extLst>
            </p:cNvPr>
            <p:cNvSpPr txBox="1"/>
            <p:nvPr/>
          </p:nvSpPr>
          <p:spPr>
            <a:xfrm>
              <a:off x="3618315" y="4404286"/>
              <a:ext cx="228091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/>
                <a:t>Human Decision-maker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0DC22C-B68A-B446-9D40-EE6ACBE209B7}"/>
                </a:ext>
              </a:extLst>
            </p:cNvPr>
            <p:cNvCxnSpPr>
              <a:cxnSpLocks/>
            </p:cNvCxnSpPr>
            <p:nvPr/>
          </p:nvCxnSpPr>
          <p:spPr>
            <a:xfrm>
              <a:off x="5169408" y="4071354"/>
              <a:ext cx="1914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6368E84-21DD-1B4E-85BF-547996B10E07}"/>
                </a:ext>
              </a:extLst>
            </p:cNvPr>
            <p:cNvSpPr/>
            <p:nvPr/>
          </p:nvSpPr>
          <p:spPr>
            <a:xfrm>
              <a:off x="7204270" y="3824325"/>
              <a:ext cx="738817" cy="54892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/>
                <a:t>?%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6CEDF8E-2B50-4543-A202-1C2BDCFCDA02}"/>
                </a:ext>
              </a:extLst>
            </p:cNvPr>
            <p:cNvCxnSpPr>
              <a:cxnSpLocks/>
            </p:cNvCxnSpPr>
            <p:nvPr/>
          </p:nvCxnSpPr>
          <p:spPr>
            <a:xfrm>
              <a:off x="3496056" y="4071354"/>
              <a:ext cx="5151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ular Callout 24">
              <a:extLst>
                <a:ext uri="{FF2B5EF4-FFF2-40B4-BE49-F238E27FC236}">
                  <a16:creationId xmlns:a16="http://schemas.microsoft.com/office/drawing/2014/main" id="{DE745E20-3385-0F4E-A653-8CE14F9EDECE}"/>
                </a:ext>
              </a:extLst>
            </p:cNvPr>
            <p:cNvSpPr/>
            <p:nvPr/>
          </p:nvSpPr>
          <p:spPr>
            <a:xfrm>
              <a:off x="2383536" y="3824325"/>
              <a:ext cx="786384" cy="372771"/>
            </a:xfrm>
            <a:prstGeom prst="wedgeRoundRectCallout">
              <a:avLst>
                <a:gd name="adj1" fmla="val -24321"/>
                <a:gd name="adj2" fmla="val 89483"/>
                <a:gd name="adj3" fmla="val 16667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5FA9F8-525E-434B-91AC-519694D185F2}"/>
                </a:ext>
              </a:extLst>
            </p:cNvPr>
            <p:cNvSpPr txBox="1"/>
            <p:nvPr/>
          </p:nvSpPr>
          <p:spPr>
            <a:xfrm>
              <a:off x="1729570" y="4423529"/>
              <a:ext cx="1873505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Explanation Module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45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2466</Words>
  <Application>Microsoft Macintosh PowerPoint</Application>
  <PresentationFormat>Widescreen</PresentationFormat>
  <Paragraphs>411</Paragraphs>
  <Slides>68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Lato</vt:lpstr>
      <vt:lpstr>Simple Light</vt:lpstr>
      <vt:lpstr>PowerPoint Presentation</vt:lpstr>
      <vt:lpstr>Recap: Most of these questions are not new</vt:lpstr>
      <vt:lpstr>Recap: Some questions we should be asking</vt:lpstr>
      <vt:lpstr>Data and AI Ethics Issues</vt:lpstr>
      <vt:lpstr>Data and AI Ethics Issues</vt:lpstr>
      <vt:lpstr>Trustworthiness and Accountability </vt:lpstr>
      <vt:lpstr>Trustworthiness and Accountability </vt:lpstr>
      <vt:lpstr>The Role for Interpretability</vt:lpstr>
      <vt:lpstr>What is a good explanation and how do we evaluate one?</vt:lpstr>
      <vt:lpstr>Examples</vt:lpstr>
      <vt:lpstr>Examples</vt:lpstr>
      <vt:lpstr>Examples</vt:lpstr>
      <vt:lpstr>Data and AI Ethics Issues</vt:lpstr>
      <vt:lpstr>PowerPoint Presentation</vt:lpstr>
      <vt:lpstr>Common misconceptions in the real world</vt:lpstr>
      <vt:lpstr>Equity Audit Framework</vt:lpstr>
      <vt:lpstr>Fairness Research Agenda</vt:lpstr>
      <vt:lpstr>Where does Bias in ML/AI-based Systems come from?</vt:lpstr>
      <vt:lpstr>Bias can be introduced in every step of the ML pipeline </vt:lpstr>
      <vt:lpstr>Many Bias Measures: How do we select what we care about?</vt:lpstr>
      <vt:lpstr>Many Bias Measures: How do we select what we care about?</vt:lpstr>
      <vt:lpstr>Why do we have to choose?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So… what does this mean?</vt:lpstr>
      <vt:lpstr>So… what does this mean?</vt:lpstr>
      <vt:lpstr>Some Motivating Case Studies</vt:lpstr>
      <vt:lpstr>Translating policy goals to fairness metrics</vt:lpstr>
      <vt:lpstr>PowerPoint Presentation</vt:lpstr>
      <vt:lpstr>PowerPoint Presentation</vt:lpstr>
      <vt:lpstr>Legal and Social Principles</vt:lpstr>
      <vt:lpstr>Legal and Social Principles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Bias Audit flow</vt:lpstr>
      <vt:lpstr>PowerPoint Presentation</vt:lpstr>
      <vt:lpstr>PowerPoint Presentation</vt:lpstr>
      <vt:lpstr>PowerPoint Presentation</vt:lpstr>
      <vt:lpstr>   Case Study: Policy Goals to Fairness Metrics to Model Selection</vt:lpstr>
      <vt:lpstr>Case Study: Prioritizing Early Diabetes Screenings in a fair and equitable way</vt:lpstr>
      <vt:lpstr>Three Concepts of Fairness in ML</vt:lpstr>
      <vt:lpstr>Practical Challenges with Individual Fairness</vt:lpstr>
      <vt:lpstr>Where does this leave us?</vt:lpstr>
      <vt:lpstr>More on Bias and Fairness on Thursday…</vt:lpstr>
      <vt:lpstr>Data and AI Ethics Issues</vt:lpstr>
      <vt:lpstr>What do we need</vt:lpstr>
      <vt:lpstr>Steps we’re taking</vt:lpstr>
      <vt:lpstr>Summary</vt:lpstr>
      <vt:lpstr>Readings</vt:lpstr>
      <vt:lpstr>Useful Resources</vt:lpstr>
      <vt:lpstr>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48</cp:revision>
  <dcterms:created xsi:type="dcterms:W3CDTF">2020-01-14T19:43:43Z</dcterms:created>
  <dcterms:modified xsi:type="dcterms:W3CDTF">2020-04-14T15:15:06Z</dcterms:modified>
</cp:coreProperties>
</file>